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  <p:sldMasterId id="2147483822" r:id="rId2"/>
  </p:sldMasterIdLst>
  <p:notesMasterIdLst>
    <p:notesMasterId r:id="rId33"/>
  </p:notesMasterIdLst>
  <p:handoutMasterIdLst>
    <p:handoutMasterId r:id="rId34"/>
  </p:handoutMasterIdLst>
  <p:sldIdLst>
    <p:sldId id="349" r:id="rId3"/>
    <p:sldId id="267" r:id="rId4"/>
    <p:sldId id="358" r:id="rId5"/>
    <p:sldId id="348" r:id="rId6"/>
    <p:sldId id="367" r:id="rId7"/>
    <p:sldId id="345" r:id="rId8"/>
    <p:sldId id="347" r:id="rId9"/>
    <p:sldId id="369" r:id="rId10"/>
    <p:sldId id="380" r:id="rId11"/>
    <p:sldId id="372" r:id="rId12"/>
    <p:sldId id="368" r:id="rId13"/>
    <p:sldId id="350" r:id="rId14"/>
    <p:sldId id="375" r:id="rId15"/>
    <p:sldId id="351" r:id="rId16"/>
    <p:sldId id="352" r:id="rId17"/>
    <p:sldId id="353" r:id="rId18"/>
    <p:sldId id="376" r:id="rId19"/>
    <p:sldId id="370" r:id="rId20"/>
    <p:sldId id="354" r:id="rId21"/>
    <p:sldId id="377" r:id="rId22"/>
    <p:sldId id="356" r:id="rId23"/>
    <p:sldId id="355" r:id="rId24"/>
    <p:sldId id="359" r:id="rId25"/>
    <p:sldId id="357" r:id="rId26"/>
    <p:sldId id="378" r:id="rId27"/>
    <p:sldId id="374" r:id="rId28"/>
    <p:sldId id="360" r:id="rId29"/>
    <p:sldId id="379" r:id="rId30"/>
    <p:sldId id="361" r:id="rId31"/>
    <p:sldId id="263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 userDrawn="1">
          <p15:clr>
            <a:srgbClr val="A4A3A4"/>
          </p15:clr>
        </p15:guide>
        <p15:guide id="2" pos="46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54"/>
      </p:cViewPr>
      <p:guideLst>
        <p:guide orient="horz" pos="3936"/>
        <p:guide pos="4656"/>
      </p:guideLst>
    </p:cSldViewPr>
  </p:slideViewPr>
  <p:outlineViewPr>
    <p:cViewPr>
      <p:scale>
        <a:sx n="33" d="100"/>
        <a:sy n="33" d="100"/>
      </p:scale>
      <p:origin x="0" y="-92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21F51D-A1FA-4741-ADA0-4BD56B467B80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684D12A-5B3F-4832-8564-C660F4A05595}">
      <dgm:prSet phldrT="[Text]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dirty="0"/>
            <a:t>Open</a:t>
          </a:r>
        </a:p>
      </dgm:t>
    </dgm:pt>
    <dgm:pt modelId="{6DFFC940-7A5C-4FEE-A320-0BDD9B44AF8F}" type="parTrans" cxnId="{47A04C3D-C98D-45B7-BBD6-F4A9148B3B3B}">
      <dgm:prSet/>
      <dgm:spPr/>
      <dgm:t>
        <a:bodyPr/>
        <a:lstStyle/>
        <a:p>
          <a:endParaRPr lang="en-US"/>
        </a:p>
      </dgm:t>
    </dgm:pt>
    <dgm:pt modelId="{0FB52CD3-0DD5-4A3F-9BEF-94901EA0FB83}" type="sibTrans" cxnId="{47A04C3D-C98D-45B7-BBD6-F4A9148B3B3B}">
      <dgm:prSet/>
      <dgm:spPr/>
      <dgm:t>
        <a:bodyPr/>
        <a:lstStyle/>
        <a:p>
          <a:endParaRPr lang="en-US"/>
        </a:p>
      </dgm:t>
    </dgm:pt>
    <dgm:pt modelId="{9E2BB1E7-35DD-4794-B3C0-FC67A2A82923}">
      <dgm:prSet phldrT="[Text]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dirty="0"/>
            <a:t>Revise</a:t>
          </a:r>
        </a:p>
      </dgm:t>
    </dgm:pt>
    <dgm:pt modelId="{721F3DE0-40CB-494D-BEFF-E525FC95C4D1}" type="parTrans" cxnId="{8544365B-020D-4087-904D-CA6810E7F79A}">
      <dgm:prSet/>
      <dgm:spPr/>
      <dgm:t>
        <a:bodyPr/>
        <a:lstStyle/>
        <a:p>
          <a:endParaRPr lang="en-US"/>
        </a:p>
      </dgm:t>
    </dgm:pt>
    <dgm:pt modelId="{2356615C-9C67-422C-8BE9-603F4586B41E}" type="sibTrans" cxnId="{8544365B-020D-4087-904D-CA6810E7F79A}">
      <dgm:prSet/>
      <dgm:spPr/>
      <dgm:t>
        <a:bodyPr/>
        <a:lstStyle/>
        <a:p>
          <a:endParaRPr lang="en-US"/>
        </a:p>
      </dgm:t>
    </dgm:pt>
    <dgm:pt modelId="{1EEA1370-B648-4302-8D09-8B6EA3142D28}">
      <dgm:prSet phldrT="[Text]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dirty="0"/>
            <a:t>Save As</a:t>
          </a:r>
        </a:p>
      </dgm:t>
    </dgm:pt>
    <dgm:pt modelId="{8976730A-B96A-4CA5-84CC-ECC67B0526DD}" type="parTrans" cxnId="{E4B51EBA-55FD-4AA3-A880-F3DA88FF5274}">
      <dgm:prSet/>
      <dgm:spPr/>
      <dgm:t>
        <a:bodyPr/>
        <a:lstStyle/>
        <a:p>
          <a:endParaRPr lang="en-US"/>
        </a:p>
      </dgm:t>
    </dgm:pt>
    <dgm:pt modelId="{00449195-76D1-450B-858F-035718D89E16}" type="sibTrans" cxnId="{E4B51EBA-55FD-4AA3-A880-F3DA88FF5274}">
      <dgm:prSet/>
      <dgm:spPr/>
      <dgm:t>
        <a:bodyPr/>
        <a:lstStyle/>
        <a:p>
          <a:endParaRPr lang="en-US"/>
        </a:p>
      </dgm:t>
    </dgm:pt>
    <dgm:pt modelId="{F8D8BA35-3AEE-47BB-805A-67604D4F434F}" type="pres">
      <dgm:prSet presAssocID="{3D21F51D-A1FA-4741-ADA0-4BD56B467B80}" presName="Name0" presStyleCnt="0">
        <dgm:presLayoutVars>
          <dgm:dir/>
          <dgm:resizeHandles val="exact"/>
        </dgm:presLayoutVars>
      </dgm:prSet>
      <dgm:spPr/>
    </dgm:pt>
    <dgm:pt modelId="{19A25014-43CC-4791-8865-96D7B37E2BC2}" type="pres">
      <dgm:prSet presAssocID="{2684D12A-5B3F-4832-8564-C660F4A05595}" presName="parTxOnly" presStyleLbl="node1" presStyleIdx="0" presStyleCnt="3">
        <dgm:presLayoutVars>
          <dgm:bulletEnabled val="1"/>
        </dgm:presLayoutVars>
      </dgm:prSet>
      <dgm:spPr/>
    </dgm:pt>
    <dgm:pt modelId="{1086EE78-93CC-4DBA-A8D0-897EE161FCD2}" type="pres">
      <dgm:prSet presAssocID="{0FB52CD3-0DD5-4A3F-9BEF-94901EA0FB83}" presName="parSpace" presStyleCnt="0"/>
      <dgm:spPr/>
    </dgm:pt>
    <dgm:pt modelId="{FF85D78C-564E-4E90-8E14-41343E4D014E}" type="pres">
      <dgm:prSet presAssocID="{9E2BB1E7-35DD-4794-B3C0-FC67A2A82923}" presName="parTxOnly" presStyleLbl="node1" presStyleIdx="1" presStyleCnt="3">
        <dgm:presLayoutVars>
          <dgm:bulletEnabled val="1"/>
        </dgm:presLayoutVars>
      </dgm:prSet>
      <dgm:spPr/>
    </dgm:pt>
    <dgm:pt modelId="{0D6A638F-10BF-45DA-9641-5E45B54E9D5D}" type="pres">
      <dgm:prSet presAssocID="{2356615C-9C67-422C-8BE9-603F4586B41E}" presName="parSpace" presStyleCnt="0"/>
      <dgm:spPr/>
    </dgm:pt>
    <dgm:pt modelId="{A421915F-DFEA-46DC-85FC-7CB9120C316E}" type="pres">
      <dgm:prSet presAssocID="{1EEA1370-B648-4302-8D09-8B6EA3142D28}" presName="parTxOnly" presStyleLbl="node1" presStyleIdx="2" presStyleCnt="3">
        <dgm:presLayoutVars>
          <dgm:bulletEnabled val="1"/>
        </dgm:presLayoutVars>
      </dgm:prSet>
      <dgm:spPr/>
    </dgm:pt>
  </dgm:ptLst>
  <dgm:cxnLst>
    <dgm:cxn modelId="{19CC8920-1B0D-42F5-B39F-7995837AF16F}" type="presOf" srcId="{3D21F51D-A1FA-4741-ADA0-4BD56B467B80}" destId="{F8D8BA35-3AEE-47BB-805A-67604D4F434F}" srcOrd="0" destOrd="0" presId="urn:microsoft.com/office/officeart/2005/8/layout/hChevron3"/>
    <dgm:cxn modelId="{47A04C3D-C98D-45B7-BBD6-F4A9148B3B3B}" srcId="{3D21F51D-A1FA-4741-ADA0-4BD56B467B80}" destId="{2684D12A-5B3F-4832-8564-C660F4A05595}" srcOrd="0" destOrd="0" parTransId="{6DFFC940-7A5C-4FEE-A320-0BDD9B44AF8F}" sibTransId="{0FB52CD3-0DD5-4A3F-9BEF-94901EA0FB83}"/>
    <dgm:cxn modelId="{8544365B-020D-4087-904D-CA6810E7F79A}" srcId="{3D21F51D-A1FA-4741-ADA0-4BD56B467B80}" destId="{9E2BB1E7-35DD-4794-B3C0-FC67A2A82923}" srcOrd="1" destOrd="0" parTransId="{721F3DE0-40CB-494D-BEFF-E525FC95C4D1}" sibTransId="{2356615C-9C67-422C-8BE9-603F4586B41E}"/>
    <dgm:cxn modelId="{4A44B350-D397-46E2-96DB-C1C16C9FAF70}" type="presOf" srcId="{2684D12A-5B3F-4832-8564-C660F4A05595}" destId="{19A25014-43CC-4791-8865-96D7B37E2BC2}" srcOrd="0" destOrd="0" presId="urn:microsoft.com/office/officeart/2005/8/layout/hChevron3"/>
    <dgm:cxn modelId="{5AF49772-AEE9-4C14-8747-CB24BB53F263}" type="presOf" srcId="{9E2BB1E7-35DD-4794-B3C0-FC67A2A82923}" destId="{FF85D78C-564E-4E90-8E14-41343E4D014E}" srcOrd="0" destOrd="0" presId="urn:microsoft.com/office/officeart/2005/8/layout/hChevron3"/>
    <dgm:cxn modelId="{E4B51EBA-55FD-4AA3-A880-F3DA88FF5274}" srcId="{3D21F51D-A1FA-4741-ADA0-4BD56B467B80}" destId="{1EEA1370-B648-4302-8D09-8B6EA3142D28}" srcOrd="2" destOrd="0" parTransId="{8976730A-B96A-4CA5-84CC-ECC67B0526DD}" sibTransId="{00449195-76D1-450B-858F-035718D89E16}"/>
    <dgm:cxn modelId="{256B1CD7-2F90-47FF-A0F9-FE2C9D8ACE4F}" type="presOf" srcId="{1EEA1370-B648-4302-8D09-8B6EA3142D28}" destId="{A421915F-DFEA-46DC-85FC-7CB9120C316E}" srcOrd="0" destOrd="0" presId="urn:microsoft.com/office/officeart/2005/8/layout/hChevron3"/>
    <dgm:cxn modelId="{6ABE442F-A2BA-4179-B30B-4AF5A7B09D9D}" type="presParOf" srcId="{F8D8BA35-3AEE-47BB-805A-67604D4F434F}" destId="{19A25014-43CC-4791-8865-96D7B37E2BC2}" srcOrd="0" destOrd="0" presId="urn:microsoft.com/office/officeart/2005/8/layout/hChevron3"/>
    <dgm:cxn modelId="{77BBF14C-B9E3-4F31-B5E3-5EC9DBE56387}" type="presParOf" srcId="{F8D8BA35-3AEE-47BB-805A-67604D4F434F}" destId="{1086EE78-93CC-4DBA-A8D0-897EE161FCD2}" srcOrd="1" destOrd="0" presId="urn:microsoft.com/office/officeart/2005/8/layout/hChevron3"/>
    <dgm:cxn modelId="{97857CF2-A0AA-43B3-B161-C181C5F774E9}" type="presParOf" srcId="{F8D8BA35-3AEE-47BB-805A-67604D4F434F}" destId="{FF85D78C-564E-4E90-8E14-41343E4D014E}" srcOrd="2" destOrd="0" presId="urn:microsoft.com/office/officeart/2005/8/layout/hChevron3"/>
    <dgm:cxn modelId="{7B6750A7-D891-45C5-A3CA-15B3920F1A0B}" type="presParOf" srcId="{F8D8BA35-3AEE-47BB-805A-67604D4F434F}" destId="{0D6A638F-10BF-45DA-9641-5E45B54E9D5D}" srcOrd="3" destOrd="0" presId="urn:microsoft.com/office/officeart/2005/8/layout/hChevron3"/>
    <dgm:cxn modelId="{3BD29B2B-3275-4F66-96FA-C348D61944E3}" type="presParOf" srcId="{F8D8BA35-3AEE-47BB-805A-67604D4F434F}" destId="{A421915F-DFEA-46DC-85FC-7CB9120C316E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21F51D-A1FA-4741-ADA0-4BD56B467B80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684D12A-5B3F-4832-8564-C660F4A05595}">
      <dgm:prSet phldrT="[Text]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dirty="0"/>
            <a:t>Open</a:t>
          </a:r>
        </a:p>
      </dgm:t>
    </dgm:pt>
    <dgm:pt modelId="{6DFFC940-7A5C-4FEE-A320-0BDD9B44AF8F}" type="parTrans" cxnId="{47A04C3D-C98D-45B7-BBD6-F4A9148B3B3B}">
      <dgm:prSet/>
      <dgm:spPr/>
      <dgm:t>
        <a:bodyPr/>
        <a:lstStyle/>
        <a:p>
          <a:endParaRPr lang="en-US"/>
        </a:p>
      </dgm:t>
    </dgm:pt>
    <dgm:pt modelId="{0FB52CD3-0DD5-4A3F-9BEF-94901EA0FB83}" type="sibTrans" cxnId="{47A04C3D-C98D-45B7-BBD6-F4A9148B3B3B}">
      <dgm:prSet/>
      <dgm:spPr/>
      <dgm:t>
        <a:bodyPr/>
        <a:lstStyle/>
        <a:p>
          <a:endParaRPr lang="en-US"/>
        </a:p>
      </dgm:t>
    </dgm:pt>
    <dgm:pt modelId="{9E2BB1E7-35DD-4794-B3C0-FC67A2A82923}">
      <dgm:prSet phldrT="[Text]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dirty="0"/>
            <a:t>Revise</a:t>
          </a:r>
        </a:p>
      </dgm:t>
    </dgm:pt>
    <dgm:pt modelId="{721F3DE0-40CB-494D-BEFF-E525FC95C4D1}" type="parTrans" cxnId="{8544365B-020D-4087-904D-CA6810E7F79A}">
      <dgm:prSet/>
      <dgm:spPr/>
      <dgm:t>
        <a:bodyPr/>
        <a:lstStyle/>
        <a:p>
          <a:endParaRPr lang="en-US"/>
        </a:p>
      </dgm:t>
    </dgm:pt>
    <dgm:pt modelId="{2356615C-9C67-422C-8BE9-603F4586B41E}" type="sibTrans" cxnId="{8544365B-020D-4087-904D-CA6810E7F79A}">
      <dgm:prSet/>
      <dgm:spPr/>
      <dgm:t>
        <a:bodyPr/>
        <a:lstStyle/>
        <a:p>
          <a:endParaRPr lang="en-US"/>
        </a:p>
      </dgm:t>
    </dgm:pt>
    <dgm:pt modelId="{1EEA1370-B648-4302-8D09-8B6EA3142D28}">
      <dgm:prSet phldrT="[Text]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dirty="0"/>
            <a:t>Save</a:t>
          </a:r>
        </a:p>
      </dgm:t>
    </dgm:pt>
    <dgm:pt modelId="{8976730A-B96A-4CA5-84CC-ECC67B0526DD}" type="parTrans" cxnId="{E4B51EBA-55FD-4AA3-A880-F3DA88FF5274}">
      <dgm:prSet/>
      <dgm:spPr/>
      <dgm:t>
        <a:bodyPr/>
        <a:lstStyle/>
        <a:p>
          <a:endParaRPr lang="en-US"/>
        </a:p>
      </dgm:t>
    </dgm:pt>
    <dgm:pt modelId="{00449195-76D1-450B-858F-035718D89E16}" type="sibTrans" cxnId="{E4B51EBA-55FD-4AA3-A880-F3DA88FF5274}">
      <dgm:prSet/>
      <dgm:spPr/>
      <dgm:t>
        <a:bodyPr/>
        <a:lstStyle/>
        <a:p>
          <a:endParaRPr lang="en-US"/>
        </a:p>
      </dgm:t>
    </dgm:pt>
    <dgm:pt modelId="{F8D8BA35-3AEE-47BB-805A-67604D4F434F}" type="pres">
      <dgm:prSet presAssocID="{3D21F51D-A1FA-4741-ADA0-4BD56B467B80}" presName="Name0" presStyleCnt="0">
        <dgm:presLayoutVars>
          <dgm:dir/>
          <dgm:resizeHandles val="exact"/>
        </dgm:presLayoutVars>
      </dgm:prSet>
      <dgm:spPr/>
    </dgm:pt>
    <dgm:pt modelId="{19A25014-43CC-4791-8865-96D7B37E2BC2}" type="pres">
      <dgm:prSet presAssocID="{2684D12A-5B3F-4832-8564-C660F4A05595}" presName="parTxOnly" presStyleLbl="node1" presStyleIdx="0" presStyleCnt="3">
        <dgm:presLayoutVars>
          <dgm:bulletEnabled val="1"/>
        </dgm:presLayoutVars>
      </dgm:prSet>
      <dgm:spPr/>
    </dgm:pt>
    <dgm:pt modelId="{1086EE78-93CC-4DBA-A8D0-897EE161FCD2}" type="pres">
      <dgm:prSet presAssocID="{0FB52CD3-0DD5-4A3F-9BEF-94901EA0FB83}" presName="parSpace" presStyleCnt="0"/>
      <dgm:spPr/>
    </dgm:pt>
    <dgm:pt modelId="{FF85D78C-564E-4E90-8E14-41343E4D014E}" type="pres">
      <dgm:prSet presAssocID="{9E2BB1E7-35DD-4794-B3C0-FC67A2A82923}" presName="parTxOnly" presStyleLbl="node1" presStyleIdx="1" presStyleCnt="3">
        <dgm:presLayoutVars>
          <dgm:bulletEnabled val="1"/>
        </dgm:presLayoutVars>
      </dgm:prSet>
      <dgm:spPr/>
    </dgm:pt>
    <dgm:pt modelId="{0D6A638F-10BF-45DA-9641-5E45B54E9D5D}" type="pres">
      <dgm:prSet presAssocID="{2356615C-9C67-422C-8BE9-603F4586B41E}" presName="parSpace" presStyleCnt="0"/>
      <dgm:spPr/>
    </dgm:pt>
    <dgm:pt modelId="{A421915F-DFEA-46DC-85FC-7CB9120C316E}" type="pres">
      <dgm:prSet presAssocID="{1EEA1370-B648-4302-8D09-8B6EA3142D28}" presName="parTxOnly" presStyleLbl="node1" presStyleIdx="2" presStyleCnt="3">
        <dgm:presLayoutVars>
          <dgm:bulletEnabled val="1"/>
        </dgm:presLayoutVars>
      </dgm:prSet>
      <dgm:spPr/>
    </dgm:pt>
  </dgm:ptLst>
  <dgm:cxnLst>
    <dgm:cxn modelId="{47A04C3D-C98D-45B7-BBD6-F4A9148B3B3B}" srcId="{3D21F51D-A1FA-4741-ADA0-4BD56B467B80}" destId="{2684D12A-5B3F-4832-8564-C660F4A05595}" srcOrd="0" destOrd="0" parTransId="{6DFFC940-7A5C-4FEE-A320-0BDD9B44AF8F}" sibTransId="{0FB52CD3-0DD5-4A3F-9BEF-94901EA0FB83}"/>
    <dgm:cxn modelId="{8544365B-020D-4087-904D-CA6810E7F79A}" srcId="{3D21F51D-A1FA-4741-ADA0-4BD56B467B80}" destId="{9E2BB1E7-35DD-4794-B3C0-FC67A2A82923}" srcOrd="1" destOrd="0" parTransId="{721F3DE0-40CB-494D-BEFF-E525FC95C4D1}" sibTransId="{2356615C-9C67-422C-8BE9-603F4586B41E}"/>
    <dgm:cxn modelId="{8A0A3E41-481E-4EDF-A43F-1FA7229B1732}" type="presOf" srcId="{3D21F51D-A1FA-4741-ADA0-4BD56B467B80}" destId="{F8D8BA35-3AEE-47BB-805A-67604D4F434F}" srcOrd="0" destOrd="0" presId="urn:microsoft.com/office/officeart/2005/8/layout/hChevron3"/>
    <dgm:cxn modelId="{374D7C74-C77B-40F2-81BC-DF58689CE6DB}" type="presOf" srcId="{9E2BB1E7-35DD-4794-B3C0-FC67A2A82923}" destId="{FF85D78C-564E-4E90-8E14-41343E4D014E}" srcOrd="0" destOrd="0" presId="urn:microsoft.com/office/officeart/2005/8/layout/hChevron3"/>
    <dgm:cxn modelId="{C0D19E8B-B5E3-4BF8-A693-714956FE019D}" type="presOf" srcId="{2684D12A-5B3F-4832-8564-C660F4A05595}" destId="{19A25014-43CC-4791-8865-96D7B37E2BC2}" srcOrd="0" destOrd="0" presId="urn:microsoft.com/office/officeart/2005/8/layout/hChevron3"/>
    <dgm:cxn modelId="{E4B51EBA-55FD-4AA3-A880-F3DA88FF5274}" srcId="{3D21F51D-A1FA-4741-ADA0-4BD56B467B80}" destId="{1EEA1370-B648-4302-8D09-8B6EA3142D28}" srcOrd="2" destOrd="0" parTransId="{8976730A-B96A-4CA5-84CC-ECC67B0526DD}" sibTransId="{00449195-76D1-450B-858F-035718D89E16}"/>
    <dgm:cxn modelId="{7446D9D8-A2BA-43DF-89D1-4AAD59E9F8F8}" type="presOf" srcId="{1EEA1370-B648-4302-8D09-8B6EA3142D28}" destId="{A421915F-DFEA-46DC-85FC-7CB9120C316E}" srcOrd="0" destOrd="0" presId="urn:microsoft.com/office/officeart/2005/8/layout/hChevron3"/>
    <dgm:cxn modelId="{14B8C3DC-C11F-4C99-BFE8-AEE1EFA40B4B}" type="presParOf" srcId="{F8D8BA35-3AEE-47BB-805A-67604D4F434F}" destId="{19A25014-43CC-4791-8865-96D7B37E2BC2}" srcOrd="0" destOrd="0" presId="urn:microsoft.com/office/officeart/2005/8/layout/hChevron3"/>
    <dgm:cxn modelId="{EBA5262B-4CE5-44EB-B03F-741A33F86183}" type="presParOf" srcId="{F8D8BA35-3AEE-47BB-805A-67604D4F434F}" destId="{1086EE78-93CC-4DBA-A8D0-897EE161FCD2}" srcOrd="1" destOrd="0" presId="urn:microsoft.com/office/officeart/2005/8/layout/hChevron3"/>
    <dgm:cxn modelId="{DCC6402A-BB70-4146-9ECA-399040C1AF63}" type="presParOf" srcId="{F8D8BA35-3AEE-47BB-805A-67604D4F434F}" destId="{FF85D78C-564E-4E90-8E14-41343E4D014E}" srcOrd="2" destOrd="0" presId="urn:microsoft.com/office/officeart/2005/8/layout/hChevron3"/>
    <dgm:cxn modelId="{184877B2-9C9A-41AA-BF8B-42427D4DC7C0}" type="presParOf" srcId="{F8D8BA35-3AEE-47BB-805A-67604D4F434F}" destId="{0D6A638F-10BF-45DA-9641-5E45B54E9D5D}" srcOrd="3" destOrd="0" presId="urn:microsoft.com/office/officeart/2005/8/layout/hChevron3"/>
    <dgm:cxn modelId="{C690E9BC-2394-4DB9-B4F2-3AB05D340C70}" type="presParOf" srcId="{F8D8BA35-3AEE-47BB-805A-67604D4F434F}" destId="{A421915F-DFEA-46DC-85FC-7CB9120C316E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1F51D-A1FA-4741-ADA0-4BD56B467B80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684D12A-5B3F-4832-8564-C660F4A05595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Select source</a:t>
          </a:r>
        </a:p>
      </dgm:t>
    </dgm:pt>
    <dgm:pt modelId="{6DFFC940-7A5C-4FEE-A320-0BDD9B44AF8F}" type="parTrans" cxnId="{47A04C3D-C98D-45B7-BBD6-F4A9148B3B3B}">
      <dgm:prSet/>
      <dgm:spPr/>
      <dgm:t>
        <a:bodyPr/>
        <a:lstStyle/>
        <a:p>
          <a:endParaRPr lang="en-US" sz="1600"/>
        </a:p>
      </dgm:t>
    </dgm:pt>
    <dgm:pt modelId="{0FB52CD3-0DD5-4A3F-9BEF-94901EA0FB83}" type="sibTrans" cxnId="{47A04C3D-C98D-45B7-BBD6-F4A9148B3B3B}">
      <dgm:prSet/>
      <dgm:spPr/>
      <dgm:t>
        <a:bodyPr/>
        <a:lstStyle/>
        <a:p>
          <a:endParaRPr lang="en-US" sz="1600"/>
        </a:p>
      </dgm:t>
    </dgm:pt>
    <dgm:pt modelId="{9E2BB1E7-35DD-4794-B3C0-FC67A2A82923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Copy to clipboard</a:t>
          </a:r>
        </a:p>
      </dgm:t>
    </dgm:pt>
    <dgm:pt modelId="{721F3DE0-40CB-494D-BEFF-E525FC95C4D1}" type="parTrans" cxnId="{8544365B-020D-4087-904D-CA6810E7F79A}">
      <dgm:prSet/>
      <dgm:spPr/>
      <dgm:t>
        <a:bodyPr/>
        <a:lstStyle/>
        <a:p>
          <a:endParaRPr lang="en-US" sz="1600"/>
        </a:p>
      </dgm:t>
    </dgm:pt>
    <dgm:pt modelId="{2356615C-9C67-422C-8BE9-603F4586B41E}" type="sibTrans" cxnId="{8544365B-020D-4087-904D-CA6810E7F79A}">
      <dgm:prSet/>
      <dgm:spPr/>
      <dgm:t>
        <a:bodyPr/>
        <a:lstStyle/>
        <a:p>
          <a:endParaRPr lang="en-US" sz="1600"/>
        </a:p>
      </dgm:t>
    </dgm:pt>
    <dgm:pt modelId="{1EEA1370-B648-4302-8D09-8B6EA3142D28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Select destination</a:t>
          </a:r>
        </a:p>
      </dgm:t>
    </dgm:pt>
    <dgm:pt modelId="{8976730A-B96A-4CA5-84CC-ECC67B0526DD}" type="parTrans" cxnId="{E4B51EBA-55FD-4AA3-A880-F3DA88FF5274}">
      <dgm:prSet/>
      <dgm:spPr/>
      <dgm:t>
        <a:bodyPr/>
        <a:lstStyle/>
        <a:p>
          <a:endParaRPr lang="en-US" sz="1600"/>
        </a:p>
      </dgm:t>
    </dgm:pt>
    <dgm:pt modelId="{00449195-76D1-450B-858F-035718D89E16}" type="sibTrans" cxnId="{E4B51EBA-55FD-4AA3-A880-F3DA88FF5274}">
      <dgm:prSet/>
      <dgm:spPr/>
      <dgm:t>
        <a:bodyPr/>
        <a:lstStyle/>
        <a:p>
          <a:endParaRPr lang="en-US" sz="1600"/>
        </a:p>
      </dgm:t>
    </dgm:pt>
    <dgm:pt modelId="{C9DC18D1-421A-4ACC-9916-68989CCDB99A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Paste from clipboard</a:t>
          </a:r>
        </a:p>
      </dgm:t>
    </dgm:pt>
    <dgm:pt modelId="{4607DB0A-A012-4F78-B01E-9E23C69CABF0}" type="parTrans" cxnId="{8B573255-3DED-46D7-9ECD-53AB29DB7267}">
      <dgm:prSet/>
      <dgm:spPr/>
      <dgm:t>
        <a:bodyPr/>
        <a:lstStyle/>
        <a:p>
          <a:endParaRPr lang="en-US" sz="1600"/>
        </a:p>
      </dgm:t>
    </dgm:pt>
    <dgm:pt modelId="{68902E99-7EC6-41A0-9633-E7C5A05A3E96}" type="sibTrans" cxnId="{8B573255-3DED-46D7-9ECD-53AB29DB7267}">
      <dgm:prSet/>
      <dgm:spPr/>
      <dgm:t>
        <a:bodyPr/>
        <a:lstStyle/>
        <a:p>
          <a:endParaRPr lang="en-US" sz="1600"/>
        </a:p>
      </dgm:t>
    </dgm:pt>
    <dgm:pt modelId="{F8D8BA35-3AEE-47BB-805A-67604D4F434F}" type="pres">
      <dgm:prSet presAssocID="{3D21F51D-A1FA-4741-ADA0-4BD56B467B80}" presName="Name0" presStyleCnt="0">
        <dgm:presLayoutVars>
          <dgm:dir/>
          <dgm:resizeHandles val="exact"/>
        </dgm:presLayoutVars>
      </dgm:prSet>
      <dgm:spPr/>
    </dgm:pt>
    <dgm:pt modelId="{19A25014-43CC-4791-8865-96D7B37E2BC2}" type="pres">
      <dgm:prSet presAssocID="{2684D12A-5B3F-4832-8564-C660F4A05595}" presName="parTxOnly" presStyleLbl="node1" presStyleIdx="0" presStyleCnt="4">
        <dgm:presLayoutVars>
          <dgm:bulletEnabled val="1"/>
        </dgm:presLayoutVars>
      </dgm:prSet>
      <dgm:spPr/>
    </dgm:pt>
    <dgm:pt modelId="{1086EE78-93CC-4DBA-A8D0-897EE161FCD2}" type="pres">
      <dgm:prSet presAssocID="{0FB52CD3-0DD5-4A3F-9BEF-94901EA0FB83}" presName="parSpace" presStyleCnt="0"/>
      <dgm:spPr/>
    </dgm:pt>
    <dgm:pt modelId="{FF85D78C-564E-4E90-8E14-41343E4D014E}" type="pres">
      <dgm:prSet presAssocID="{9E2BB1E7-35DD-4794-B3C0-FC67A2A82923}" presName="parTxOnly" presStyleLbl="node1" presStyleIdx="1" presStyleCnt="4">
        <dgm:presLayoutVars>
          <dgm:bulletEnabled val="1"/>
        </dgm:presLayoutVars>
      </dgm:prSet>
      <dgm:spPr/>
    </dgm:pt>
    <dgm:pt modelId="{0D6A638F-10BF-45DA-9641-5E45B54E9D5D}" type="pres">
      <dgm:prSet presAssocID="{2356615C-9C67-422C-8BE9-603F4586B41E}" presName="parSpace" presStyleCnt="0"/>
      <dgm:spPr/>
    </dgm:pt>
    <dgm:pt modelId="{A421915F-DFEA-46DC-85FC-7CB9120C316E}" type="pres">
      <dgm:prSet presAssocID="{1EEA1370-B648-4302-8D09-8B6EA3142D28}" presName="parTxOnly" presStyleLbl="node1" presStyleIdx="2" presStyleCnt="4">
        <dgm:presLayoutVars>
          <dgm:bulletEnabled val="1"/>
        </dgm:presLayoutVars>
      </dgm:prSet>
      <dgm:spPr/>
    </dgm:pt>
    <dgm:pt modelId="{3531C41C-FB27-423B-8207-6D35B70E6984}" type="pres">
      <dgm:prSet presAssocID="{00449195-76D1-450B-858F-035718D89E16}" presName="parSpace" presStyleCnt="0"/>
      <dgm:spPr/>
    </dgm:pt>
    <dgm:pt modelId="{405D85A8-902B-4E64-88A9-A4A6F53158AB}" type="pres">
      <dgm:prSet presAssocID="{C9DC18D1-421A-4ACC-9916-68989CCDB99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515B2A0C-A2A0-4761-84B9-3576965BF8DA}" type="presOf" srcId="{2684D12A-5B3F-4832-8564-C660F4A05595}" destId="{19A25014-43CC-4791-8865-96D7B37E2BC2}" srcOrd="0" destOrd="0" presId="urn:microsoft.com/office/officeart/2005/8/layout/hChevron3"/>
    <dgm:cxn modelId="{47A04C3D-C98D-45B7-BBD6-F4A9148B3B3B}" srcId="{3D21F51D-A1FA-4741-ADA0-4BD56B467B80}" destId="{2684D12A-5B3F-4832-8564-C660F4A05595}" srcOrd="0" destOrd="0" parTransId="{6DFFC940-7A5C-4FEE-A320-0BDD9B44AF8F}" sibTransId="{0FB52CD3-0DD5-4A3F-9BEF-94901EA0FB83}"/>
    <dgm:cxn modelId="{8544365B-020D-4087-904D-CA6810E7F79A}" srcId="{3D21F51D-A1FA-4741-ADA0-4BD56B467B80}" destId="{9E2BB1E7-35DD-4794-B3C0-FC67A2A82923}" srcOrd="1" destOrd="0" parTransId="{721F3DE0-40CB-494D-BEFF-E525FC95C4D1}" sibTransId="{2356615C-9C67-422C-8BE9-603F4586B41E}"/>
    <dgm:cxn modelId="{EA7AA26B-D67C-46CA-AE69-789DA8C0A3A1}" type="presOf" srcId="{C9DC18D1-421A-4ACC-9916-68989CCDB99A}" destId="{405D85A8-902B-4E64-88A9-A4A6F53158AB}" srcOrd="0" destOrd="0" presId="urn:microsoft.com/office/officeart/2005/8/layout/hChevron3"/>
    <dgm:cxn modelId="{0292EF52-7715-4501-908C-064472BD7A92}" type="presOf" srcId="{1EEA1370-B648-4302-8D09-8B6EA3142D28}" destId="{A421915F-DFEA-46DC-85FC-7CB9120C316E}" srcOrd="0" destOrd="0" presId="urn:microsoft.com/office/officeart/2005/8/layout/hChevron3"/>
    <dgm:cxn modelId="{8B573255-3DED-46D7-9ECD-53AB29DB7267}" srcId="{3D21F51D-A1FA-4741-ADA0-4BD56B467B80}" destId="{C9DC18D1-421A-4ACC-9916-68989CCDB99A}" srcOrd="3" destOrd="0" parTransId="{4607DB0A-A012-4F78-B01E-9E23C69CABF0}" sibTransId="{68902E99-7EC6-41A0-9633-E7C5A05A3E96}"/>
    <dgm:cxn modelId="{D9CF559B-600E-4EDC-B9EC-37A28EE379A4}" type="presOf" srcId="{9E2BB1E7-35DD-4794-B3C0-FC67A2A82923}" destId="{FF85D78C-564E-4E90-8E14-41343E4D014E}" srcOrd="0" destOrd="0" presId="urn:microsoft.com/office/officeart/2005/8/layout/hChevron3"/>
    <dgm:cxn modelId="{E4B51EBA-55FD-4AA3-A880-F3DA88FF5274}" srcId="{3D21F51D-A1FA-4741-ADA0-4BD56B467B80}" destId="{1EEA1370-B648-4302-8D09-8B6EA3142D28}" srcOrd="2" destOrd="0" parTransId="{8976730A-B96A-4CA5-84CC-ECC67B0526DD}" sibTransId="{00449195-76D1-450B-858F-035718D89E16}"/>
    <dgm:cxn modelId="{C3DBC1D1-BF93-43F1-AF95-6DE097AB055C}" type="presOf" srcId="{3D21F51D-A1FA-4741-ADA0-4BD56B467B80}" destId="{F8D8BA35-3AEE-47BB-805A-67604D4F434F}" srcOrd="0" destOrd="0" presId="urn:microsoft.com/office/officeart/2005/8/layout/hChevron3"/>
    <dgm:cxn modelId="{20C62315-D35D-42C8-870D-68BDB5F02B9C}" type="presParOf" srcId="{F8D8BA35-3AEE-47BB-805A-67604D4F434F}" destId="{19A25014-43CC-4791-8865-96D7B37E2BC2}" srcOrd="0" destOrd="0" presId="urn:microsoft.com/office/officeart/2005/8/layout/hChevron3"/>
    <dgm:cxn modelId="{352B3B74-FFB1-4E54-A906-D6E32550CF34}" type="presParOf" srcId="{F8D8BA35-3AEE-47BB-805A-67604D4F434F}" destId="{1086EE78-93CC-4DBA-A8D0-897EE161FCD2}" srcOrd="1" destOrd="0" presId="urn:microsoft.com/office/officeart/2005/8/layout/hChevron3"/>
    <dgm:cxn modelId="{D81713DA-03A5-4CC6-B6AC-1E18E9D0FE76}" type="presParOf" srcId="{F8D8BA35-3AEE-47BB-805A-67604D4F434F}" destId="{FF85D78C-564E-4E90-8E14-41343E4D014E}" srcOrd="2" destOrd="0" presId="urn:microsoft.com/office/officeart/2005/8/layout/hChevron3"/>
    <dgm:cxn modelId="{37CFED39-4DAB-4980-AF22-379202FE4D79}" type="presParOf" srcId="{F8D8BA35-3AEE-47BB-805A-67604D4F434F}" destId="{0D6A638F-10BF-45DA-9641-5E45B54E9D5D}" srcOrd="3" destOrd="0" presId="urn:microsoft.com/office/officeart/2005/8/layout/hChevron3"/>
    <dgm:cxn modelId="{9B401529-DE47-4E82-8D46-BE13E1987EA5}" type="presParOf" srcId="{F8D8BA35-3AEE-47BB-805A-67604D4F434F}" destId="{A421915F-DFEA-46DC-85FC-7CB9120C316E}" srcOrd="4" destOrd="0" presId="urn:microsoft.com/office/officeart/2005/8/layout/hChevron3"/>
    <dgm:cxn modelId="{38AFDF15-764B-4CB0-BC7A-31EA649DEDB0}" type="presParOf" srcId="{F8D8BA35-3AEE-47BB-805A-67604D4F434F}" destId="{3531C41C-FB27-423B-8207-6D35B70E6984}" srcOrd="5" destOrd="0" presId="urn:microsoft.com/office/officeart/2005/8/layout/hChevron3"/>
    <dgm:cxn modelId="{FF2F56A7-72D4-4749-BAFA-5F3BF65CD874}" type="presParOf" srcId="{F8D8BA35-3AEE-47BB-805A-67604D4F434F}" destId="{405D85A8-902B-4E64-88A9-A4A6F53158AB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21F51D-A1FA-4741-ADA0-4BD56B467B80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2684D12A-5B3F-4832-8564-C660F4A05595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Select source</a:t>
          </a:r>
        </a:p>
      </dgm:t>
    </dgm:pt>
    <dgm:pt modelId="{6DFFC940-7A5C-4FEE-A320-0BDD9B44AF8F}" type="parTrans" cxnId="{47A04C3D-C98D-45B7-BBD6-F4A9148B3B3B}">
      <dgm:prSet/>
      <dgm:spPr/>
      <dgm:t>
        <a:bodyPr/>
        <a:lstStyle/>
        <a:p>
          <a:endParaRPr lang="en-US" sz="1600"/>
        </a:p>
      </dgm:t>
    </dgm:pt>
    <dgm:pt modelId="{0FB52CD3-0DD5-4A3F-9BEF-94901EA0FB83}" type="sibTrans" cxnId="{47A04C3D-C98D-45B7-BBD6-F4A9148B3B3B}">
      <dgm:prSet/>
      <dgm:spPr/>
      <dgm:t>
        <a:bodyPr/>
        <a:lstStyle/>
        <a:p>
          <a:endParaRPr lang="en-US" sz="1600"/>
        </a:p>
      </dgm:t>
    </dgm:pt>
    <dgm:pt modelId="{9E2BB1E7-35DD-4794-B3C0-FC67A2A82923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Drag to destination</a:t>
          </a:r>
        </a:p>
      </dgm:t>
    </dgm:pt>
    <dgm:pt modelId="{721F3DE0-40CB-494D-BEFF-E525FC95C4D1}" type="parTrans" cxnId="{8544365B-020D-4087-904D-CA6810E7F79A}">
      <dgm:prSet/>
      <dgm:spPr/>
      <dgm:t>
        <a:bodyPr/>
        <a:lstStyle/>
        <a:p>
          <a:endParaRPr lang="en-US" sz="1600"/>
        </a:p>
      </dgm:t>
    </dgm:pt>
    <dgm:pt modelId="{2356615C-9C67-422C-8BE9-603F4586B41E}" type="sibTrans" cxnId="{8544365B-020D-4087-904D-CA6810E7F79A}">
      <dgm:prSet/>
      <dgm:spPr/>
      <dgm:t>
        <a:bodyPr/>
        <a:lstStyle/>
        <a:p>
          <a:endParaRPr lang="en-US" sz="1600"/>
        </a:p>
      </dgm:t>
    </dgm:pt>
    <dgm:pt modelId="{1EEA1370-B648-4302-8D09-8B6EA3142D28}">
      <dgm:prSet phldrT="[Text]" custT="1"/>
      <dgm:spPr>
        <a:solidFill>
          <a:schemeClr val="bg1">
            <a:lumMod val="50000"/>
          </a:schemeClr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en-US" sz="1400" dirty="0"/>
            <a:t>Drop</a:t>
          </a:r>
        </a:p>
      </dgm:t>
    </dgm:pt>
    <dgm:pt modelId="{8976730A-B96A-4CA5-84CC-ECC67B0526DD}" type="parTrans" cxnId="{E4B51EBA-55FD-4AA3-A880-F3DA88FF5274}">
      <dgm:prSet/>
      <dgm:spPr/>
      <dgm:t>
        <a:bodyPr/>
        <a:lstStyle/>
        <a:p>
          <a:endParaRPr lang="en-US" sz="1600"/>
        </a:p>
      </dgm:t>
    </dgm:pt>
    <dgm:pt modelId="{00449195-76D1-450B-858F-035718D89E16}" type="sibTrans" cxnId="{E4B51EBA-55FD-4AA3-A880-F3DA88FF5274}">
      <dgm:prSet/>
      <dgm:spPr/>
      <dgm:t>
        <a:bodyPr/>
        <a:lstStyle/>
        <a:p>
          <a:endParaRPr lang="en-US" sz="1600"/>
        </a:p>
      </dgm:t>
    </dgm:pt>
    <dgm:pt modelId="{F8D8BA35-3AEE-47BB-805A-67604D4F434F}" type="pres">
      <dgm:prSet presAssocID="{3D21F51D-A1FA-4741-ADA0-4BD56B467B80}" presName="Name0" presStyleCnt="0">
        <dgm:presLayoutVars>
          <dgm:dir/>
          <dgm:resizeHandles val="exact"/>
        </dgm:presLayoutVars>
      </dgm:prSet>
      <dgm:spPr/>
    </dgm:pt>
    <dgm:pt modelId="{19A25014-43CC-4791-8865-96D7B37E2BC2}" type="pres">
      <dgm:prSet presAssocID="{2684D12A-5B3F-4832-8564-C660F4A05595}" presName="parTxOnly" presStyleLbl="node1" presStyleIdx="0" presStyleCnt="3">
        <dgm:presLayoutVars>
          <dgm:bulletEnabled val="1"/>
        </dgm:presLayoutVars>
      </dgm:prSet>
      <dgm:spPr/>
    </dgm:pt>
    <dgm:pt modelId="{1086EE78-93CC-4DBA-A8D0-897EE161FCD2}" type="pres">
      <dgm:prSet presAssocID="{0FB52CD3-0DD5-4A3F-9BEF-94901EA0FB83}" presName="parSpace" presStyleCnt="0"/>
      <dgm:spPr/>
    </dgm:pt>
    <dgm:pt modelId="{FF85D78C-564E-4E90-8E14-41343E4D014E}" type="pres">
      <dgm:prSet presAssocID="{9E2BB1E7-35DD-4794-B3C0-FC67A2A82923}" presName="parTxOnly" presStyleLbl="node1" presStyleIdx="1" presStyleCnt="3">
        <dgm:presLayoutVars>
          <dgm:bulletEnabled val="1"/>
        </dgm:presLayoutVars>
      </dgm:prSet>
      <dgm:spPr/>
    </dgm:pt>
    <dgm:pt modelId="{0D6A638F-10BF-45DA-9641-5E45B54E9D5D}" type="pres">
      <dgm:prSet presAssocID="{2356615C-9C67-422C-8BE9-603F4586B41E}" presName="parSpace" presStyleCnt="0"/>
      <dgm:spPr/>
    </dgm:pt>
    <dgm:pt modelId="{A421915F-DFEA-46DC-85FC-7CB9120C316E}" type="pres">
      <dgm:prSet presAssocID="{1EEA1370-B648-4302-8D09-8B6EA3142D28}" presName="parTxOnly" presStyleLbl="node1" presStyleIdx="2" presStyleCnt="3">
        <dgm:presLayoutVars>
          <dgm:bulletEnabled val="1"/>
        </dgm:presLayoutVars>
      </dgm:prSet>
      <dgm:spPr/>
    </dgm:pt>
  </dgm:ptLst>
  <dgm:cxnLst>
    <dgm:cxn modelId="{F84BFE38-73FB-4FB1-9797-BFF9EB5DC6F2}" type="presOf" srcId="{9E2BB1E7-35DD-4794-B3C0-FC67A2A82923}" destId="{FF85D78C-564E-4E90-8E14-41343E4D014E}" srcOrd="0" destOrd="0" presId="urn:microsoft.com/office/officeart/2005/8/layout/hChevron3"/>
    <dgm:cxn modelId="{47A04C3D-C98D-45B7-BBD6-F4A9148B3B3B}" srcId="{3D21F51D-A1FA-4741-ADA0-4BD56B467B80}" destId="{2684D12A-5B3F-4832-8564-C660F4A05595}" srcOrd="0" destOrd="0" parTransId="{6DFFC940-7A5C-4FEE-A320-0BDD9B44AF8F}" sibTransId="{0FB52CD3-0DD5-4A3F-9BEF-94901EA0FB83}"/>
    <dgm:cxn modelId="{8544365B-020D-4087-904D-CA6810E7F79A}" srcId="{3D21F51D-A1FA-4741-ADA0-4BD56B467B80}" destId="{9E2BB1E7-35DD-4794-B3C0-FC67A2A82923}" srcOrd="1" destOrd="0" parTransId="{721F3DE0-40CB-494D-BEFF-E525FC95C4D1}" sibTransId="{2356615C-9C67-422C-8BE9-603F4586B41E}"/>
    <dgm:cxn modelId="{7B2CA277-53CD-4DAC-9D3D-5CAE3653371A}" type="presOf" srcId="{1EEA1370-B648-4302-8D09-8B6EA3142D28}" destId="{A421915F-DFEA-46DC-85FC-7CB9120C316E}" srcOrd="0" destOrd="0" presId="urn:microsoft.com/office/officeart/2005/8/layout/hChevron3"/>
    <dgm:cxn modelId="{9E431E9E-328A-4ED0-99A4-612CD91D50E9}" type="presOf" srcId="{3D21F51D-A1FA-4741-ADA0-4BD56B467B80}" destId="{F8D8BA35-3AEE-47BB-805A-67604D4F434F}" srcOrd="0" destOrd="0" presId="urn:microsoft.com/office/officeart/2005/8/layout/hChevron3"/>
    <dgm:cxn modelId="{6D3429A3-EBDA-4B37-9A16-573BDDBF771A}" type="presOf" srcId="{2684D12A-5B3F-4832-8564-C660F4A05595}" destId="{19A25014-43CC-4791-8865-96D7B37E2BC2}" srcOrd="0" destOrd="0" presId="urn:microsoft.com/office/officeart/2005/8/layout/hChevron3"/>
    <dgm:cxn modelId="{E4B51EBA-55FD-4AA3-A880-F3DA88FF5274}" srcId="{3D21F51D-A1FA-4741-ADA0-4BD56B467B80}" destId="{1EEA1370-B648-4302-8D09-8B6EA3142D28}" srcOrd="2" destOrd="0" parTransId="{8976730A-B96A-4CA5-84CC-ECC67B0526DD}" sibTransId="{00449195-76D1-450B-858F-035718D89E16}"/>
    <dgm:cxn modelId="{1870DD02-594E-4E01-BF2F-42CA5121C44A}" type="presParOf" srcId="{F8D8BA35-3AEE-47BB-805A-67604D4F434F}" destId="{19A25014-43CC-4791-8865-96D7B37E2BC2}" srcOrd="0" destOrd="0" presId="urn:microsoft.com/office/officeart/2005/8/layout/hChevron3"/>
    <dgm:cxn modelId="{8A20BB5D-2C66-4D5C-84B0-8D380233617A}" type="presParOf" srcId="{F8D8BA35-3AEE-47BB-805A-67604D4F434F}" destId="{1086EE78-93CC-4DBA-A8D0-897EE161FCD2}" srcOrd="1" destOrd="0" presId="urn:microsoft.com/office/officeart/2005/8/layout/hChevron3"/>
    <dgm:cxn modelId="{D7ACFC39-6679-429F-8D29-F50441FA5A1C}" type="presParOf" srcId="{F8D8BA35-3AEE-47BB-805A-67604D4F434F}" destId="{FF85D78C-564E-4E90-8E14-41343E4D014E}" srcOrd="2" destOrd="0" presId="urn:microsoft.com/office/officeart/2005/8/layout/hChevron3"/>
    <dgm:cxn modelId="{B27A4B7A-B29F-49C2-9295-04C6DF3EDCC6}" type="presParOf" srcId="{F8D8BA35-3AEE-47BB-805A-67604D4F434F}" destId="{0D6A638F-10BF-45DA-9641-5E45B54E9D5D}" srcOrd="3" destOrd="0" presId="urn:microsoft.com/office/officeart/2005/8/layout/hChevron3"/>
    <dgm:cxn modelId="{17AE62B2-B893-478C-A8F9-4F1532D4F3A5}" type="presParOf" srcId="{F8D8BA35-3AEE-47BB-805A-67604D4F434F}" destId="{A421915F-DFEA-46DC-85FC-7CB9120C316E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25014-43CC-4791-8865-96D7B37E2BC2}">
      <dsp:nvSpPr>
        <dsp:cNvPr id="0" name=""/>
        <dsp:cNvSpPr/>
      </dsp:nvSpPr>
      <dsp:spPr>
        <a:xfrm>
          <a:off x="3340" y="0"/>
          <a:ext cx="2920872" cy="507806"/>
        </a:xfrm>
        <a:prstGeom prst="homePlate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684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Open</a:t>
          </a:r>
        </a:p>
      </dsp:txBody>
      <dsp:txXfrm>
        <a:off x="3340" y="0"/>
        <a:ext cx="2793921" cy="507806"/>
      </dsp:txXfrm>
    </dsp:sp>
    <dsp:sp modelId="{FF85D78C-564E-4E90-8E14-41343E4D014E}">
      <dsp:nvSpPr>
        <dsp:cNvPr id="0" name=""/>
        <dsp:cNvSpPr/>
      </dsp:nvSpPr>
      <dsp:spPr>
        <a:xfrm>
          <a:off x="2340038" y="0"/>
          <a:ext cx="2920872" cy="507806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Revise</a:t>
          </a:r>
        </a:p>
      </dsp:txBody>
      <dsp:txXfrm>
        <a:off x="2593941" y="0"/>
        <a:ext cx="2413066" cy="507806"/>
      </dsp:txXfrm>
    </dsp:sp>
    <dsp:sp modelId="{A421915F-DFEA-46DC-85FC-7CB9120C316E}">
      <dsp:nvSpPr>
        <dsp:cNvPr id="0" name=""/>
        <dsp:cNvSpPr/>
      </dsp:nvSpPr>
      <dsp:spPr>
        <a:xfrm>
          <a:off x="4676736" y="0"/>
          <a:ext cx="2920872" cy="507806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Save As</a:t>
          </a:r>
        </a:p>
      </dsp:txBody>
      <dsp:txXfrm>
        <a:off x="4930639" y="0"/>
        <a:ext cx="2413066" cy="5078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25014-43CC-4791-8865-96D7B37E2BC2}">
      <dsp:nvSpPr>
        <dsp:cNvPr id="0" name=""/>
        <dsp:cNvSpPr/>
      </dsp:nvSpPr>
      <dsp:spPr>
        <a:xfrm>
          <a:off x="3340" y="0"/>
          <a:ext cx="2920872" cy="507806"/>
        </a:xfrm>
        <a:prstGeom prst="homePlate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684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Open</a:t>
          </a:r>
        </a:p>
      </dsp:txBody>
      <dsp:txXfrm>
        <a:off x="3340" y="0"/>
        <a:ext cx="2793921" cy="507806"/>
      </dsp:txXfrm>
    </dsp:sp>
    <dsp:sp modelId="{FF85D78C-564E-4E90-8E14-41343E4D014E}">
      <dsp:nvSpPr>
        <dsp:cNvPr id="0" name=""/>
        <dsp:cNvSpPr/>
      </dsp:nvSpPr>
      <dsp:spPr>
        <a:xfrm>
          <a:off x="2340038" y="0"/>
          <a:ext cx="2920872" cy="507806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Revise</a:t>
          </a:r>
        </a:p>
      </dsp:txBody>
      <dsp:txXfrm>
        <a:off x="2593941" y="0"/>
        <a:ext cx="2413066" cy="507806"/>
      </dsp:txXfrm>
    </dsp:sp>
    <dsp:sp modelId="{A421915F-DFEA-46DC-85FC-7CB9120C316E}">
      <dsp:nvSpPr>
        <dsp:cNvPr id="0" name=""/>
        <dsp:cNvSpPr/>
      </dsp:nvSpPr>
      <dsp:spPr>
        <a:xfrm>
          <a:off x="4676736" y="0"/>
          <a:ext cx="2920872" cy="507806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Save</a:t>
          </a:r>
        </a:p>
      </dsp:txBody>
      <dsp:txXfrm>
        <a:off x="4930639" y="0"/>
        <a:ext cx="2413066" cy="5078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25014-43CC-4791-8865-96D7B37E2BC2}">
      <dsp:nvSpPr>
        <dsp:cNvPr id="0" name=""/>
        <dsp:cNvSpPr/>
      </dsp:nvSpPr>
      <dsp:spPr>
        <a:xfrm>
          <a:off x="2051" y="0"/>
          <a:ext cx="2057999" cy="467744"/>
        </a:xfrm>
        <a:prstGeom prst="homePlate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Select source</a:t>
          </a:r>
        </a:p>
      </dsp:txBody>
      <dsp:txXfrm>
        <a:off x="2051" y="0"/>
        <a:ext cx="1941063" cy="467744"/>
      </dsp:txXfrm>
    </dsp:sp>
    <dsp:sp modelId="{FF85D78C-564E-4E90-8E14-41343E4D014E}">
      <dsp:nvSpPr>
        <dsp:cNvPr id="0" name=""/>
        <dsp:cNvSpPr/>
      </dsp:nvSpPr>
      <dsp:spPr>
        <a:xfrm>
          <a:off x="1648450" y="0"/>
          <a:ext cx="2057999" cy="467744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Copy to clipboard</a:t>
          </a:r>
        </a:p>
      </dsp:txBody>
      <dsp:txXfrm>
        <a:off x="1882322" y="0"/>
        <a:ext cx="1590255" cy="467744"/>
      </dsp:txXfrm>
    </dsp:sp>
    <dsp:sp modelId="{A421915F-DFEA-46DC-85FC-7CB9120C316E}">
      <dsp:nvSpPr>
        <dsp:cNvPr id="0" name=""/>
        <dsp:cNvSpPr/>
      </dsp:nvSpPr>
      <dsp:spPr>
        <a:xfrm>
          <a:off x="3294849" y="0"/>
          <a:ext cx="2057999" cy="467744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Select destination</a:t>
          </a:r>
        </a:p>
      </dsp:txBody>
      <dsp:txXfrm>
        <a:off x="3528721" y="0"/>
        <a:ext cx="1590255" cy="467744"/>
      </dsp:txXfrm>
    </dsp:sp>
    <dsp:sp modelId="{405D85A8-902B-4E64-88A9-A4A6F53158AB}">
      <dsp:nvSpPr>
        <dsp:cNvPr id="0" name=""/>
        <dsp:cNvSpPr/>
      </dsp:nvSpPr>
      <dsp:spPr>
        <a:xfrm>
          <a:off x="4941248" y="0"/>
          <a:ext cx="2057999" cy="467744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Paste from clipboard</a:t>
          </a:r>
        </a:p>
      </dsp:txBody>
      <dsp:txXfrm>
        <a:off x="5175120" y="0"/>
        <a:ext cx="1590255" cy="4677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25014-43CC-4791-8865-96D7B37E2BC2}">
      <dsp:nvSpPr>
        <dsp:cNvPr id="0" name=""/>
        <dsp:cNvSpPr/>
      </dsp:nvSpPr>
      <dsp:spPr>
        <a:xfrm>
          <a:off x="3076" y="0"/>
          <a:ext cx="2690440" cy="467744"/>
        </a:xfrm>
        <a:prstGeom prst="homePlate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Select source</a:t>
          </a:r>
        </a:p>
      </dsp:txBody>
      <dsp:txXfrm>
        <a:off x="3076" y="0"/>
        <a:ext cx="2573504" cy="467744"/>
      </dsp:txXfrm>
    </dsp:sp>
    <dsp:sp modelId="{FF85D78C-564E-4E90-8E14-41343E4D014E}">
      <dsp:nvSpPr>
        <dsp:cNvPr id="0" name=""/>
        <dsp:cNvSpPr/>
      </dsp:nvSpPr>
      <dsp:spPr>
        <a:xfrm>
          <a:off x="2155429" y="0"/>
          <a:ext cx="2690440" cy="467744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Drag to destination</a:t>
          </a:r>
        </a:p>
      </dsp:txBody>
      <dsp:txXfrm>
        <a:off x="2389301" y="0"/>
        <a:ext cx="2222696" cy="467744"/>
      </dsp:txXfrm>
    </dsp:sp>
    <dsp:sp modelId="{A421915F-DFEA-46DC-85FC-7CB9120C316E}">
      <dsp:nvSpPr>
        <dsp:cNvPr id="0" name=""/>
        <dsp:cNvSpPr/>
      </dsp:nvSpPr>
      <dsp:spPr>
        <a:xfrm>
          <a:off x="4307781" y="0"/>
          <a:ext cx="2690440" cy="467744"/>
        </a:xfrm>
        <a:prstGeom prst="chevron">
          <a:avLst/>
        </a:prstGeom>
        <a:solidFill>
          <a:schemeClr val="bg1">
            <a:lumMod val="50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Drop</a:t>
          </a:r>
        </a:p>
      </dsp:txBody>
      <dsp:txXfrm>
        <a:off x="4541653" y="0"/>
        <a:ext cx="2222696" cy="4677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9/30/2021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9/30/2021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253409-CFF8-41A2-953C-AE1645002510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3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320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177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408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124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DA35F-9E58-5D40-92C1-D8C7631003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202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581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3972943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49577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511440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08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05267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631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3614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7039107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3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4257346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927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9359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059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167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4859203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1872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95419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60353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011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oice blocks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143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18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572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25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469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8DA6CE66-0146-4689-BC9F-F56233496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C42393-43EC-43C0-933C-6729D4D70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3626" y="4723384"/>
            <a:ext cx="2758449" cy="149961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8" r:id="rId5"/>
    <p:sldLayoutId id="2147483819" r:id="rId6"/>
    <p:sldLayoutId id="2147483816" r:id="rId7"/>
    <p:sldLayoutId id="2147483820" r:id="rId8"/>
    <p:sldLayoutId id="2147483817" r:id="rId9"/>
    <p:sldLayoutId id="2147483821" r:id="rId10"/>
    <p:sldLayoutId id="2147483810" r:id="rId11"/>
    <p:sldLayoutId id="2147483804" r:id="rId12"/>
    <p:sldLayoutId id="2147483811" r:id="rId13"/>
    <p:sldLayoutId id="2147483807" r:id="rId14"/>
    <p:sldLayoutId id="2147483808" r:id="rId15"/>
    <p:sldLayoutId id="2147483809" r:id="rId16"/>
    <p:sldLayoutId id="2147483812" r:id="rId17"/>
    <p:sldLayoutId id="2147483813" r:id="rId18"/>
    <p:sldLayoutId id="2147483814" r:id="rId19"/>
    <p:sldLayoutId id="2147483815" r:id="rId2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238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  <p:sldLayoutId id="2147483840" r:id="rId18"/>
    <p:sldLayoutId id="2147483841" r:id="rId19"/>
    <p:sldLayoutId id="2147483842" r:id="rId20"/>
    <p:sldLayoutId id="2147483843" r:id="rId21"/>
    <p:sldLayoutId id="2147483844" r:id="rId22"/>
    <p:sldLayoutId id="2147483845" r:id="rId23"/>
    <p:sldLayoutId id="2147483846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5.png"/><Relationship Id="rId9" Type="http://schemas.microsoft.com/office/2007/relationships/diagramDrawing" Target="../diagrams/drawing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4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5.png"/><Relationship Id="rId9" Type="http://schemas.microsoft.com/office/2007/relationships/diagramDrawing" Target="../diagrams/drawin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49.jpe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image" Target="../media/image48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5" Type="http://schemas.openxmlformats.org/officeDocument/2006/relationships/image" Target="../media/image51.png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Navigate in Microsoft Word</a:t>
            </a:r>
          </a:p>
          <a:p>
            <a:r>
              <a:rPr lang="en-US" altLang="en-US" dirty="0"/>
              <a:t>Create and Save Word Documents</a:t>
            </a:r>
          </a:p>
          <a:p>
            <a:r>
              <a:rPr lang="en-US" altLang="en-US" dirty="0"/>
              <a:t>Manage Your Workspace</a:t>
            </a:r>
          </a:p>
          <a:p>
            <a:r>
              <a:rPr lang="en-US" altLang="en-US" dirty="0"/>
              <a:t>Edit Documents</a:t>
            </a:r>
          </a:p>
          <a:p>
            <a:r>
              <a:rPr lang="en-US" altLang="en-US" dirty="0"/>
              <a:t>Preview and Print Documents</a:t>
            </a:r>
          </a:p>
          <a:p>
            <a:r>
              <a:rPr lang="en-US" altLang="en-US" dirty="0"/>
              <a:t>Customize the Word Environment</a:t>
            </a:r>
          </a:p>
          <a:p>
            <a:endParaRPr lang="en-US" alt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Getting Started with Word 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A96FC-669C-49BD-9ADE-E2DC73B95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Help Pane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1EDC0B-F40C-4D4F-A1CD-F145FC7A3E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9035" y="1661406"/>
            <a:ext cx="4038600" cy="4525963"/>
          </a:xfrm>
        </p:spPr>
        <p:txBody>
          <a:bodyPr/>
          <a:lstStyle/>
          <a:p>
            <a:r>
              <a:rPr lang="en-US" dirty="0"/>
              <a:t>Enter keyword or phrase in the </a:t>
            </a:r>
            <a:r>
              <a:rPr lang="en-US" b="1" dirty="0">
                <a:solidFill>
                  <a:schemeClr val="accent1"/>
                </a:solidFill>
              </a:rPr>
              <a:t>Search</a:t>
            </a:r>
            <a:r>
              <a:rPr lang="en-US" dirty="0"/>
              <a:t> text box and then select “Get Help on” option.</a:t>
            </a:r>
          </a:p>
          <a:p>
            <a:r>
              <a:rPr lang="en-US" dirty="0"/>
              <a:t>On the </a:t>
            </a:r>
            <a:r>
              <a:rPr lang="en-US" b="1" dirty="0">
                <a:solidFill>
                  <a:schemeClr val="accent1"/>
                </a:solidFill>
              </a:rPr>
              <a:t>Help </a:t>
            </a:r>
            <a:r>
              <a:rPr lang="en-US" dirty="0"/>
              <a:t>ribbon tab, select the desired </a:t>
            </a:r>
            <a:r>
              <a:rPr lang="en-US" b="1" dirty="0">
                <a:solidFill>
                  <a:schemeClr val="accent1"/>
                </a:solidFill>
              </a:rPr>
              <a:t>Help &amp; Support </a:t>
            </a:r>
            <a:r>
              <a:rPr lang="en-US" dirty="0"/>
              <a:t>button.</a:t>
            </a:r>
          </a:p>
          <a:p>
            <a:r>
              <a:rPr lang="en-US" dirty="0"/>
              <a:t>Press </a:t>
            </a:r>
            <a:r>
              <a:rPr lang="en-US" b="1" dirty="0">
                <a:solidFill>
                  <a:schemeClr val="accent1"/>
                </a:solidFill>
              </a:rPr>
              <a:t>F1</a:t>
            </a:r>
            <a:r>
              <a:rPr lang="en-US" b="1" dirty="0">
                <a:solidFill>
                  <a:srgbClr val="1B3764"/>
                </a:solidFill>
              </a:rPr>
              <a:t>.</a:t>
            </a:r>
          </a:p>
          <a:p>
            <a:r>
              <a:rPr lang="en-US" dirty="0"/>
              <a:t>Select </a:t>
            </a:r>
            <a:r>
              <a:rPr lang="en-US" b="1" dirty="0">
                <a:solidFill>
                  <a:schemeClr val="accent1"/>
                </a:solidFill>
              </a:rPr>
              <a:t>File</a:t>
            </a:r>
            <a:r>
              <a:rPr lang="en-US" dirty="0"/>
              <a:t> and select       to open the </a:t>
            </a:r>
            <a:r>
              <a:rPr lang="en-US" b="1" dirty="0">
                <a:solidFill>
                  <a:schemeClr val="accent1"/>
                </a:solidFill>
              </a:rPr>
              <a:t>Outlook Help </a:t>
            </a:r>
            <a:r>
              <a:rPr lang="en-US" dirty="0"/>
              <a:t>window.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573497-3C97-4633-A2B0-A5D2906ED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pic>
        <p:nvPicPr>
          <p:cNvPr id="9" name="Picture 8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73C7D3EB-B9E4-465E-95B9-07DE7B924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505200"/>
            <a:ext cx="205758" cy="2133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6C2BB3-4DF4-4CF5-A863-AD678CD63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09690"/>
            <a:ext cx="4044387" cy="34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47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E249A4-6E74-4312-AD68-3CB896EBC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C89377-BD9A-4764-A42C-A4F036D19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Navigation Pane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20587BA-AB76-4CE4-91AB-EA74BC5CF5C4}"/>
              </a:ext>
            </a:extLst>
          </p:cNvPr>
          <p:cNvGrpSpPr/>
          <p:nvPr/>
        </p:nvGrpSpPr>
        <p:grpSpPr>
          <a:xfrm>
            <a:off x="135598" y="1642724"/>
            <a:ext cx="8779802" cy="4086539"/>
            <a:chOff x="13698" y="1642724"/>
            <a:chExt cx="8779802" cy="408653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173CF5E-0F9E-490E-A89C-A38CDDB8513C}"/>
                </a:ext>
              </a:extLst>
            </p:cNvPr>
            <p:cNvGrpSpPr/>
            <p:nvPr/>
          </p:nvGrpSpPr>
          <p:grpSpPr>
            <a:xfrm>
              <a:off x="1524000" y="1642724"/>
              <a:ext cx="7269500" cy="4086539"/>
              <a:chOff x="1524000" y="1642724"/>
              <a:chExt cx="7269500" cy="408653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0B41503-24EF-4FE5-9B2C-1985A058D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1524000" y="1642724"/>
                <a:ext cx="7269500" cy="4086539"/>
              </a:xfrm>
              <a:prstGeom prst="rect">
                <a:avLst/>
              </a:prstGeom>
            </p:spPr>
          </p:pic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5D4850B2-A47A-4340-ACFD-BEC5AA4AA9C0}"/>
                  </a:ext>
                </a:extLst>
              </p:cNvPr>
              <p:cNvSpPr/>
              <p:nvPr/>
            </p:nvSpPr>
            <p:spPr>
              <a:xfrm>
                <a:off x="4445672" y="2420129"/>
                <a:ext cx="766428" cy="170671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CE4456DA-13D4-48A6-83A7-F26D2E21A284}"/>
                </a:ext>
              </a:extLst>
            </p:cNvPr>
            <p:cNvCxnSpPr/>
            <p:nvPr/>
          </p:nvCxnSpPr>
          <p:spPr>
            <a:xfrm>
              <a:off x="632954" y="3588900"/>
              <a:ext cx="87727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ounded Rectangle 34">
              <a:extLst>
                <a:ext uri="{FF2B5EF4-FFF2-40B4-BE49-F238E27FC236}">
                  <a16:creationId xmlns:a16="http://schemas.microsoft.com/office/drawing/2014/main" id="{0F224B84-E85F-43FD-A109-0F61685868D3}"/>
                </a:ext>
              </a:extLst>
            </p:cNvPr>
            <p:cNvSpPr/>
            <p:nvPr/>
          </p:nvSpPr>
          <p:spPr>
            <a:xfrm>
              <a:off x="457200" y="3425808"/>
              <a:ext cx="814846" cy="27432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Tabs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11DC631-4838-491E-959A-7D17CA46290D}"/>
                </a:ext>
              </a:extLst>
            </p:cNvPr>
            <p:cNvSpPr/>
            <p:nvPr/>
          </p:nvSpPr>
          <p:spPr>
            <a:xfrm>
              <a:off x="1557854" y="3478616"/>
              <a:ext cx="1280160" cy="2286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6376693-9D87-4EBC-94E6-10606E2E0413}"/>
                </a:ext>
              </a:extLst>
            </p:cNvPr>
            <p:cNvCxnSpPr/>
            <p:nvPr/>
          </p:nvCxnSpPr>
          <p:spPr>
            <a:xfrm>
              <a:off x="749022" y="3168983"/>
              <a:ext cx="87727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ounded Rectangle 34">
              <a:extLst>
                <a:ext uri="{FF2B5EF4-FFF2-40B4-BE49-F238E27FC236}">
                  <a16:creationId xmlns:a16="http://schemas.microsoft.com/office/drawing/2014/main" id="{07CB51B7-85E6-431E-9BA8-09B59457F6FB}"/>
                </a:ext>
              </a:extLst>
            </p:cNvPr>
            <p:cNvSpPr/>
            <p:nvPr/>
          </p:nvSpPr>
          <p:spPr>
            <a:xfrm>
              <a:off x="13698" y="2996960"/>
              <a:ext cx="1418227" cy="27432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Search document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454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7058"/>
          <a:stretch/>
        </p:blipFill>
        <p:spPr>
          <a:xfrm>
            <a:off x="1587500" y="2286000"/>
            <a:ext cx="5969000" cy="407346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Building with Heart is a non-profit volunteer organization that helps families in need buy affordable, safe, and healthy homes.</a:t>
            </a:r>
          </a:p>
          <a:p>
            <a:r>
              <a:rPr lang="en-US" dirty="0"/>
              <a:t>You will open and examine a brochure that was</a:t>
            </a:r>
            <a:br>
              <a:rPr lang="en-US" dirty="0"/>
            </a:br>
            <a:r>
              <a:rPr lang="en-US" dirty="0"/>
              <a:t>created in Microsoft Word 2021.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Navigating within a Word Document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AA4635-AC2E-4E8F-A57B-3BBBDD47A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85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and Save Word Documents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6545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a simple business letter.</a:t>
            </a:r>
          </a:p>
          <a:p>
            <a:r>
              <a:rPr lang="en-US" dirty="0"/>
              <a:t>You’ll need very little formatting or structure for a simple letter, so you’ll start with the </a:t>
            </a:r>
            <a:r>
              <a:rPr lang="en-US" b="1" dirty="0"/>
              <a:t>Blank document</a:t>
            </a:r>
            <a:r>
              <a:rPr lang="en-US" dirty="0"/>
              <a:t> template.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Creating and Saving a New Document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583" y="4654808"/>
            <a:ext cx="1788160" cy="17223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376" y="2850820"/>
            <a:ext cx="905153" cy="12146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Down Arrow 7"/>
          <p:cNvSpPr/>
          <p:nvPr/>
        </p:nvSpPr>
        <p:spPr bwMode="auto">
          <a:xfrm>
            <a:off x="4290825" y="3853520"/>
            <a:ext cx="562253" cy="760425"/>
          </a:xfrm>
          <a:prstGeom prst="downArrow">
            <a:avLst>
              <a:gd name="adj1" fmla="val 29070"/>
              <a:gd name="adj2" fmla="val 55814"/>
            </a:avLst>
          </a:prstGeom>
          <a:solidFill>
            <a:schemeClr val="accent1"/>
          </a:solidFill>
          <a:ln w="31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A8D7E-7A3C-4E50-8B39-B50D5D237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56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Building with Heart.docx</a:t>
            </a:r>
            <a:r>
              <a:rPr lang="en-US" dirty="0"/>
              <a:t> fact sheet is still open.</a:t>
            </a:r>
          </a:p>
          <a:p>
            <a:r>
              <a:rPr lang="en-US" dirty="0"/>
              <a:t>You’ll return to that document and make some changes to it.</a:t>
            </a:r>
          </a:p>
          <a:p>
            <a:r>
              <a:rPr lang="en-US" dirty="0"/>
              <a:t>You’ll save the changes in a different file, to leave the original intact.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Saving a Document to a Different File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643583" y="3535650"/>
            <a:ext cx="1788160" cy="2331750"/>
            <a:chOff x="3081020" y="1587969"/>
            <a:chExt cx="2527968" cy="32964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1020" y="2449476"/>
              <a:ext cx="2527968" cy="243494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05"/>
            <a:stretch/>
          </p:blipFill>
          <p:spPr>
            <a:xfrm>
              <a:off x="3647659" y="1587969"/>
              <a:ext cx="1427262" cy="1145072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434" y="3667102"/>
            <a:ext cx="753021" cy="756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 Box 307"/>
          <p:cNvSpPr txBox="1">
            <a:spLocks noChangeArrowheads="1"/>
          </p:cNvSpPr>
          <p:nvPr/>
        </p:nvSpPr>
        <p:spPr bwMode="auto">
          <a:xfrm>
            <a:off x="1257300" y="4492603"/>
            <a:ext cx="209995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100" b="1" dirty="0"/>
              <a:t>Building with Heart.docx</a:t>
            </a:r>
          </a:p>
        </p:txBody>
      </p:sp>
      <p:sp>
        <p:nvSpPr>
          <p:cNvPr id="15" name="Text Box 307"/>
          <p:cNvSpPr txBox="1">
            <a:spLocks noChangeArrowheads="1"/>
          </p:cNvSpPr>
          <p:nvPr/>
        </p:nvSpPr>
        <p:spPr bwMode="auto">
          <a:xfrm>
            <a:off x="5664225" y="4492603"/>
            <a:ext cx="24796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100" b="1" dirty="0"/>
              <a:t>My Building with Heart.docx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547" y="3673449"/>
            <a:ext cx="753021" cy="756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456670059"/>
              </p:ext>
            </p:extLst>
          </p:nvPr>
        </p:nvGraphicFramePr>
        <p:xfrm>
          <a:off x="811530" y="2739652"/>
          <a:ext cx="7600950" cy="507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4" name="Text Box 307"/>
          <p:cNvSpPr txBox="1">
            <a:spLocks noChangeArrowheads="1"/>
          </p:cNvSpPr>
          <p:nvPr/>
        </p:nvSpPr>
        <p:spPr bwMode="auto">
          <a:xfrm>
            <a:off x="1340027" y="3252028"/>
            <a:ext cx="18958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398CC"/>
                </a:solidFill>
              </a:rPr>
              <a:t>Original File</a:t>
            </a:r>
          </a:p>
        </p:txBody>
      </p:sp>
      <p:sp>
        <p:nvSpPr>
          <p:cNvPr id="25" name="Text Box 307"/>
          <p:cNvSpPr txBox="1">
            <a:spLocks noChangeArrowheads="1"/>
          </p:cNvSpPr>
          <p:nvPr/>
        </p:nvSpPr>
        <p:spPr bwMode="auto">
          <a:xfrm>
            <a:off x="5883140" y="3252028"/>
            <a:ext cx="18958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398CC"/>
                </a:solidFill>
              </a:rPr>
              <a:t>New File</a:t>
            </a:r>
          </a:p>
        </p:txBody>
      </p:sp>
      <p:sp>
        <p:nvSpPr>
          <p:cNvPr id="38" name="Text Box 307"/>
          <p:cNvSpPr txBox="1">
            <a:spLocks noChangeArrowheads="1"/>
          </p:cNvSpPr>
          <p:nvPr/>
        </p:nvSpPr>
        <p:spPr bwMode="auto">
          <a:xfrm>
            <a:off x="3615919" y="3227873"/>
            <a:ext cx="18958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398CC"/>
                </a:solidFill>
              </a:rPr>
              <a:t>Document in Word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2BB6D0-A422-49F3-B125-041019DED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950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You’ve saved the revised document to My Building with Heart.docx.</a:t>
            </a:r>
          </a:p>
          <a:p>
            <a:r>
              <a:rPr lang="en-US" dirty="0"/>
              <a:t>Now you will make another change in the document.</a:t>
            </a:r>
          </a:p>
          <a:p>
            <a:r>
              <a:rPr lang="en-US" dirty="0"/>
              <a:t>You will use “Save” to update the current file.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Saving Revisions in the Current File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643583" y="3535650"/>
            <a:ext cx="1788160" cy="2331750"/>
            <a:chOff x="3081020" y="1587969"/>
            <a:chExt cx="2527968" cy="32964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1020" y="2449476"/>
              <a:ext cx="2527968" cy="243494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05"/>
            <a:stretch/>
          </p:blipFill>
          <p:spPr>
            <a:xfrm>
              <a:off x="3647659" y="1587969"/>
              <a:ext cx="1427262" cy="1145072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434" y="3667102"/>
            <a:ext cx="753021" cy="756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 Box 307"/>
          <p:cNvSpPr txBox="1">
            <a:spLocks noChangeArrowheads="1"/>
          </p:cNvSpPr>
          <p:nvPr/>
        </p:nvSpPr>
        <p:spPr bwMode="auto">
          <a:xfrm>
            <a:off x="1037997" y="4492603"/>
            <a:ext cx="235405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100" b="1" dirty="0"/>
              <a:t>My Building with Heart.docx</a:t>
            </a:r>
          </a:p>
        </p:txBody>
      </p:sp>
      <p:sp>
        <p:nvSpPr>
          <p:cNvPr id="15" name="Text Box 307"/>
          <p:cNvSpPr txBox="1">
            <a:spLocks noChangeArrowheads="1"/>
          </p:cNvSpPr>
          <p:nvPr/>
        </p:nvSpPr>
        <p:spPr bwMode="auto">
          <a:xfrm>
            <a:off x="5683275" y="4492603"/>
            <a:ext cx="24415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100" b="1" dirty="0"/>
              <a:t>My Building with Heart.docx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547" y="3673449"/>
            <a:ext cx="753021" cy="756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1427173524"/>
              </p:ext>
            </p:extLst>
          </p:nvPr>
        </p:nvGraphicFramePr>
        <p:xfrm>
          <a:off x="811530" y="2739652"/>
          <a:ext cx="7600950" cy="507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4" name="Text Box 307"/>
          <p:cNvSpPr txBox="1">
            <a:spLocks noChangeArrowheads="1"/>
          </p:cNvSpPr>
          <p:nvPr/>
        </p:nvSpPr>
        <p:spPr bwMode="auto">
          <a:xfrm>
            <a:off x="1340027" y="3252028"/>
            <a:ext cx="18958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398CC"/>
                </a:solidFill>
              </a:rPr>
              <a:t>Original File</a:t>
            </a:r>
          </a:p>
        </p:txBody>
      </p:sp>
      <p:sp>
        <p:nvSpPr>
          <p:cNvPr id="25" name="Text Box 307"/>
          <p:cNvSpPr txBox="1">
            <a:spLocks noChangeArrowheads="1"/>
          </p:cNvSpPr>
          <p:nvPr/>
        </p:nvSpPr>
        <p:spPr bwMode="auto">
          <a:xfrm>
            <a:off x="5883140" y="3252028"/>
            <a:ext cx="18958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398CC"/>
                </a:solidFill>
              </a:rPr>
              <a:t>Same File</a:t>
            </a:r>
          </a:p>
        </p:txBody>
      </p:sp>
      <p:sp>
        <p:nvSpPr>
          <p:cNvPr id="38" name="Text Box 307"/>
          <p:cNvSpPr txBox="1">
            <a:spLocks noChangeArrowheads="1"/>
          </p:cNvSpPr>
          <p:nvPr/>
        </p:nvSpPr>
        <p:spPr bwMode="auto">
          <a:xfrm>
            <a:off x="3615919" y="3227873"/>
            <a:ext cx="18958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398CC"/>
                </a:solidFill>
              </a:rPr>
              <a:t>Document in Word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EB17FD-BDCD-41D5-8D28-E2569F304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6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Your Workspace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4411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FA0573-F0FF-496E-9F55-AD81EF2B6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C07F82-384E-4BFF-B2A5-EB9DC4920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 Views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3FBCDF-0100-40F7-A0FF-D9521432CD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1259978"/>
            <a:ext cx="6934200" cy="949821"/>
          </a:xfrm>
        </p:spPr>
        <p:txBody>
          <a:bodyPr/>
          <a:lstStyle/>
          <a:p>
            <a:r>
              <a:rPr lang="en-US" b="1" dirty="0"/>
              <a:t>Window views: </a:t>
            </a:r>
            <a:r>
              <a:rPr lang="en-US" dirty="0"/>
              <a:t>Document display options that enable you to perform tasks such as moving between open documents, viewing documents side by side, or arranging multiple documents in a single window.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73A6FC-4038-46A7-BB00-6021638F7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362200"/>
            <a:ext cx="8460150" cy="3860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Available window view options:</a:t>
            </a:r>
          </a:p>
          <a:p>
            <a:r>
              <a:rPr lang="en-US" dirty="0"/>
              <a:t>New Window</a:t>
            </a:r>
          </a:p>
          <a:p>
            <a:r>
              <a:rPr lang="en-US" dirty="0"/>
              <a:t>Arrange All</a:t>
            </a:r>
          </a:p>
          <a:p>
            <a:r>
              <a:rPr lang="en-US" dirty="0"/>
              <a:t>Split</a:t>
            </a:r>
          </a:p>
          <a:p>
            <a:r>
              <a:rPr lang="en-US" dirty="0"/>
              <a:t>View Side by Side</a:t>
            </a:r>
          </a:p>
          <a:p>
            <a:r>
              <a:rPr lang="en-US" dirty="0"/>
              <a:t>Synchronous Scrolling</a:t>
            </a:r>
          </a:p>
          <a:p>
            <a:r>
              <a:rPr lang="en-US" dirty="0"/>
              <a:t>Reset Window Position</a:t>
            </a:r>
          </a:p>
          <a:p>
            <a:r>
              <a:rPr lang="en-US" dirty="0"/>
              <a:t>Search Windows</a:t>
            </a:r>
          </a:p>
        </p:txBody>
      </p:sp>
    </p:spTree>
    <p:extLst>
      <p:ext uri="{BB962C8B-B14F-4D97-AF65-F5344CB8AC3E}">
        <p14:creationId xmlns:p14="http://schemas.microsoft.com/office/powerpoint/2010/main" val="950585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another Word document containing some notes you want to copy into your cover letter.</a:t>
            </a:r>
          </a:p>
          <a:p>
            <a:r>
              <a:rPr lang="en-US" dirty="0"/>
              <a:t>Arrange your workspace to work with two documents side by side.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Managing the Workspace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886075" y="2590631"/>
            <a:ext cx="3371850" cy="3950159"/>
            <a:chOff x="5572125" y="2758122"/>
            <a:chExt cx="3019425" cy="353728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5" y="3387090"/>
              <a:ext cx="3019425" cy="290832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1" r="2071" b="23294"/>
            <a:stretch/>
          </p:blipFill>
          <p:spPr>
            <a:xfrm>
              <a:off x="7148512" y="2767647"/>
              <a:ext cx="840997" cy="870903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b="22455"/>
            <a:stretch/>
          </p:blipFill>
          <p:spPr>
            <a:xfrm>
              <a:off x="6191042" y="2758122"/>
              <a:ext cx="877338" cy="88042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F09D56-77A1-4FCD-8B3E-4F9BE7186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4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in Microsoft Word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Documents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9396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Selection Techniques</a:t>
            </a:r>
          </a:p>
        </p:txBody>
      </p:sp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343971"/>
              </p:ext>
            </p:extLst>
          </p:nvPr>
        </p:nvGraphicFramePr>
        <p:xfrm>
          <a:off x="685800" y="1216152"/>
          <a:ext cx="7848600" cy="4977384"/>
        </p:xfrm>
        <a:graphic>
          <a:graphicData uri="http://schemas.openxmlformats.org/drawingml/2006/table">
            <a:tbl>
              <a:tblPr/>
              <a:tblGrid>
                <a:gridCol w="2409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8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Selection Technique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Drag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Select text between the start and end points.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Click the selection bar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Click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to select and highlight a line.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Double-click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to select and highlight a paragraph.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Triple-click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to select and highlight all content in the document.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Drag the selection bar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Select multiple lines.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Click and Shift+Click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Select all text in</a:t>
                      </a:r>
                      <a:r>
                        <a:rPr lang="en-US" sz="1400" baseline="0" dirty="0">
                          <a:latin typeface="+mn-lt"/>
                        </a:rPr>
                        <a:t> </a:t>
                      </a:r>
                      <a:r>
                        <a:rPr lang="en-US" sz="1400" dirty="0">
                          <a:latin typeface="+mn-lt"/>
                        </a:rPr>
                        <a:t>between.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Double-click in a word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Select the entire word.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Ctrl-click in a word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Select the entire sentence that contains the word.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Triple-click in a word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Select the entire paragraph that contains the word.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Hold Ctrl and drag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Select the new text in addition to the original selection, enabling you to select non-connected areas.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Ctrl+A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Select the entire document (a shortcut for the </a:t>
                      </a:r>
                      <a:r>
                        <a:rPr lang="en-US" sz="1400" b="1" dirty="0">
                          <a:latin typeface="+mn-lt"/>
                        </a:rPr>
                        <a:t>Select All </a:t>
                      </a:r>
                      <a:r>
                        <a:rPr lang="en-US" sz="1400" dirty="0">
                          <a:latin typeface="+mn-lt"/>
                        </a:rPr>
                        <a:t>command on the </a:t>
                      </a:r>
                      <a:r>
                        <a:rPr lang="en-US" sz="1400" b="1" dirty="0">
                          <a:latin typeface="+mn-lt"/>
                        </a:rPr>
                        <a:t>Home</a:t>
                      </a:r>
                      <a:r>
                        <a:rPr lang="en-US" sz="1400" dirty="0">
                          <a:latin typeface="+mn-lt"/>
                        </a:rPr>
                        <a:t> tab, in the </a:t>
                      </a:r>
                      <a:r>
                        <a:rPr lang="en-US" sz="1400" b="1" dirty="0">
                          <a:latin typeface="+mn-lt"/>
                        </a:rPr>
                        <a:t>Editing</a:t>
                      </a:r>
                      <a:r>
                        <a:rPr lang="en-US" sz="1400" dirty="0">
                          <a:latin typeface="+mn-lt"/>
                        </a:rPr>
                        <a:t> group, under the </a:t>
                      </a:r>
                      <a:r>
                        <a:rPr lang="en-US" sz="1400" b="1" dirty="0">
                          <a:latin typeface="+mn-lt"/>
                        </a:rPr>
                        <a:t>Select</a:t>
                      </a:r>
                      <a:r>
                        <a:rPr lang="en-US" sz="1400" dirty="0">
                          <a:latin typeface="+mn-lt"/>
                        </a:rPr>
                        <a:t> drop-down menu).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Click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Place the insertion point and clear the current selection.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83744F-745F-4E91-9071-94B070741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532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3483220" y="4469552"/>
            <a:ext cx="2011680" cy="756968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you can copy text, you must first select it.</a:t>
            </a:r>
          </a:p>
          <a:p>
            <a:r>
              <a:rPr lang="en-US" dirty="0"/>
              <a:t>In this activity, you’ll try out three common text selection techniques:</a:t>
            </a:r>
          </a:p>
          <a:p>
            <a:pPr lvl="1"/>
            <a:r>
              <a:rPr lang="en-US" dirty="0"/>
              <a:t>Drag across a selection</a:t>
            </a:r>
          </a:p>
          <a:p>
            <a:pPr lvl="1"/>
            <a:r>
              <a:rPr lang="en-US" dirty="0"/>
              <a:t>Shift+Click to extend</a:t>
            </a:r>
          </a:p>
          <a:p>
            <a:pPr lvl="1"/>
            <a:r>
              <a:rPr lang="en-US" dirty="0"/>
              <a:t>Use the selection bar to quickly select lines and paragraphs</a:t>
            </a:r>
          </a:p>
          <a:p>
            <a:pPr lvl="3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Selecting Text</a:t>
            </a:r>
          </a:p>
        </p:txBody>
      </p:sp>
      <p:sp>
        <p:nvSpPr>
          <p:cNvPr id="5" name="Rectangle 4"/>
          <p:cNvSpPr/>
          <p:nvPr/>
        </p:nvSpPr>
        <p:spPr>
          <a:xfrm>
            <a:off x="2558718" y="3544263"/>
            <a:ext cx="38272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SELECT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5DA868-3FAF-46EA-BD20-F44C4DEAC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020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25" y="1137824"/>
            <a:ext cx="8460150" cy="722338"/>
          </a:xfrm>
        </p:spPr>
        <p:txBody>
          <a:bodyPr/>
          <a:lstStyle/>
          <a:p>
            <a:r>
              <a:rPr lang="en-US" dirty="0"/>
              <a:t>There are two passages to copy from meeting notes into the letter.</a:t>
            </a:r>
          </a:p>
          <a:p>
            <a:r>
              <a:rPr lang="en-US" dirty="0"/>
              <a:t>For comparison, we’ll try two different methods: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Copying and Moving Text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089269-149A-4F8F-A111-9C19C35BD449}"/>
              </a:ext>
            </a:extLst>
          </p:cNvPr>
          <p:cNvGrpSpPr>
            <a:grpSpLocks noChangeAspect="1"/>
          </p:cNvGrpSpPr>
          <p:nvPr/>
        </p:nvGrpSpPr>
        <p:grpSpPr>
          <a:xfrm>
            <a:off x="574434" y="1861046"/>
            <a:ext cx="7317218" cy="4243896"/>
            <a:chOff x="574431" y="1861040"/>
            <a:chExt cx="7943927" cy="4607381"/>
          </a:xfrm>
        </p:grpSpPr>
        <p:sp>
          <p:nvSpPr>
            <p:cNvPr id="88" name="Rectangle 87"/>
            <p:cNvSpPr/>
            <p:nvPr/>
          </p:nvSpPr>
          <p:spPr bwMode="auto">
            <a:xfrm>
              <a:off x="574431" y="4459115"/>
              <a:ext cx="7943927" cy="2009306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7" name="Rectangle 76"/>
            <p:cNvSpPr/>
            <p:nvPr/>
          </p:nvSpPr>
          <p:spPr bwMode="auto">
            <a:xfrm>
              <a:off x="574431" y="1861040"/>
              <a:ext cx="7943927" cy="2447508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6488921" y="5094430"/>
              <a:ext cx="1006465" cy="1309223"/>
              <a:chOff x="6948686" y="2895087"/>
              <a:chExt cx="762201" cy="991481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6948686" y="2895087"/>
                <a:ext cx="762201" cy="991481"/>
                <a:chOff x="5226692" y="2905381"/>
                <a:chExt cx="762201" cy="991481"/>
              </a:xfrm>
            </p:grpSpPr>
            <p:pic>
              <p:nvPicPr>
                <p:cNvPr id="82" name="Picture 6" descr="https://pixabay.com/static/uploads/photo/2012/04/01/17/41/paper-23701_640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6692" y="2905381"/>
                  <a:ext cx="762201" cy="99148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83" name="Rectangle 82"/>
                <p:cNvSpPr/>
                <p:nvPr/>
              </p:nvSpPr>
              <p:spPr bwMode="auto">
                <a:xfrm>
                  <a:off x="5302250" y="3181350"/>
                  <a:ext cx="581025" cy="311150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84" name="Rectangle 83"/>
                <p:cNvSpPr/>
                <p:nvPr/>
              </p:nvSpPr>
              <p:spPr bwMode="auto">
                <a:xfrm>
                  <a:off x="5568950" y="3492500"/>
                  <a:ext cx="346075" cy="311150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cxnSp>
            <p:nvCxnSpPr>
              <p:cNvPr id="80" name="Straight Connector 79"/>
              <p:cNvCxnSpPr/>
              <p:nvPr/>
            </p:nvCxnSpPr>
            <p:spPr bwMode="auto">
              <a:xfrm>
                <a:off x="7064375" y="3212941"/>
                <a:ext cx="51752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" name="Straight Connector 80"/>
              <p:cNvCxnSpPr/>
              <p:nvPr/>
            </p:nvCxnSpPr>
            <p:spPr bwMode="auto">
              <a:xfrm>
                <a:off x="7064375" y="3300174"/>
                <a:ext cx="51752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pic>
          <p:nvPicPr>
            <p:cNvPr id="1028" name="Picture 4" descr="https://upload.wikimedia.org/wikipedia/commons/thumb/c/c0/Wood-clipboard.jpg/1024px-Wood-clipboard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3132" y="2399747"/>
              <a:ext cx="1058779" cy="1058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6" name="Diagram 5"/>
            <p:cNvGraphicFramePr/>
            <p:nvPr>
              <p:extLst>
                <p:ext uri="{D42A27DB-BD31-4B8C-83A1-F6EECF244321}">
                  <p14:modId xmlns:p14="http://schemas.microsoft.com/office/powerpoint/2010/main" val="1508438679"/>
                </p:ext>
              </p:extLst>
            </p:nvPr>
          </p:nvGraphicFramePr>
          <p:xfrm>
            <a:off x="776732" y="1956837"/>
            <a:ext cx="7600950" cy="50780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graphicFrame>
          <p:nvGraphicFramePr>
            <p:cNvPr id="7" name="Diagram 6"/>
            <p:cNvGraphicFramePr/>
            <p:nvPr>
              <p:extLst>
                <p:ext uri="{D42A27DB-BD31-4B8C-83A1-F6EECF244321}">
                  <p14:modId xmlns:p14="http://schemas.microsoft.com/office/powerpoint/2010/main" val="2784787739"/>
                </p:ext>
              </p:extLst>
            </p:nvPr>
          </p:nvGraphicFramePr>
          <p:xfrm>
            <a:off x="776732" y="4528011"/>
            <a:ext cx="7600950" cy="50780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  <p:grpSp>
          <p:nvGrpSpPr>
            <p:cNvPr id="11" name="Group 10"/>
            <p:cNvGrpSpPr/>
            <p:nvPr/>
          </p:nvGrpSpPr>
          <p:grpSpPr>
            <a:xfrm>
              <a:off x="1681012" y="5237477"/>
              <a:ext cx="762201" cy="991481"/>
              <a:chOff x="1528612" y="2947142"/>
              <a:chExt cx="762201" cy="991481"/>
            </a:xfrm>
          </p:grpSpPr>
          <p:pic>
            <p:nvPicPr>
              <p:cNvPr id="10" name="Picture 6" descr="https://pixabay.com/static/uploads/photo/2012/04/01/17/41/paper-23701_640.png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8612" y="2947142"/>
                <a:ext cx="762201" cy="9914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Rectangle 3"/>
              <p:cNvSpPr/>
              <p:nvPr/>
            </p:nvSpPr>
            <p:spPr bwMode="auto">
              <a:xfrm>
                <a:off x="1622425" y="3212941"/>
                <a:ext cx="558749" cy="168434"/>
              </a:xfrm>
              <a:prstGeom prst="rect">
                <a:avLst/>
              </a:prstGeom>
              <a:solidFill>
                <a:schemeClr val="accent2">
                  <a:alpha val="41000"/>
                </a:schemeClr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17" name="Picture 2" descr="https://upload.wikimedia.org/wikipedia/commons/b/b3/Mouse_pointer_or_cursor.pn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3856" y="3282177"/>
                <a:ext cx="199141" cy="3039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Group 18"/>
            <p:cNvGrpSpPr/>
            <p:nvPr/>
          </p:nvGrpSpPr>
          <p:grpSpPr>
            <a:xfrm>
              <a:off x="6445453" y="2611223"/>
              <a:ext cx="1006465" cy="1309223"/>
              <a:chOff x="6948686" y="2895087"/>
              <a:chExt cx="762201" cy="991481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6948686" y="2895087"/>
                <a:ext cx="762201" cy="991481"/>
                <a:chOff x="5226692" y="2905381"/>
                <a:chExt cx="762201" cy="991481"/>
              </a:xfrm>
            </p:grpSpPr>
            <p:pic>
              <p:nvPicPr>
                <p:cNvPr id="21" name="Picture 6" descr="https://pixabay.com/static/uploads/photo/2012/04/01/17/41/paper-23701_640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6692" y="2905381"/>
                  <a:ext cx="762201" cy="99148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" name="Rectangle 21"/>
                <p:cNvSpPr/>
                <p:nvPr/>
              </p:nvSpPr>
              <p:spPr bwMode="auto">
                <a:xfrm>
                  <a:off x="5302250" y="3181350"/>
                  <a:ext cx="581025" cy="311150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3" name="Rectangle 22"/>
                <p:cNvSpPr/>
                <p:nvPr/>
              </p:nvSpPr>
              <p:spPr bwMode="auto">
                <a:xfrm>
                  <a:off x="5568950" y="3492500"/>
                  <a:ext cx="346075" cy="311150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cxnSp>
            <p:nvCxnSpPr>
              <p:cNvPr id="16" name="Straight Connector 15"/>
              <p:cNvCxnSpPr/>
              <p:nvPr/>
            </p:nvCxnSpPr>
            <p:spPr bwMode="auto">
              <a:xfrm>
                <a:off x="7064375" y="3212941"/>
                <a:ext cx="51752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7064375" y="3300174"/>
                <a:ext cx="51752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9" name="Group 28"/>
            <p:cNvGrpSpPr/>
            <p:nvPr/>
          </p:nvGrpSpPr>
          <p:grpSpPr>
            <a:xfrm>
              <a:off x="1681012" y="2698020"/>
              <a:ext cx="762201" cy="991481"/>
              <a:chOff x="1528612" y="2947142"/>
              <a:chExt cx="762201" cy="991481"/>
            </a:xfrm>
          </p:grpSpPr>
          <p:pic>
            <p:nvPicPr>
              <p:cNvPr id="30" name="Picture 6" descr="https://pixabay.com/static/uploads/photo/2012/04/01/17/41/paper-23701_640.png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8612" y="2947142"/>
                <a:ext cx="762201" cy="9914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Rectangle 30"/>
              <p:cNvSpPr/>
              <p:nvPr/>
            </p:nvSpPr>
            <p:spPr bwMode="auto">
              <a:xfrm>
                <a:off x="1622425" y="3212941"/>
                <a:ext cx="558749" cy="168434"/>
              </a:xfrm>
              <a:prstGeom prst="rect">
                <a:avLst/>
              </a:prstGeom>
              <a:solidFill>
                <a:schemeClr val="accent2">
                  <a:alpha val="41000"/>
                </a:schemeClr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32" name="Picture 2" descr="https://upload.wikimedia.org/wikipedia/commons/b/b3/Mouse_pointer_or_cursor.pn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3856" y="3282177"/>
                <a:ext cx="199141" cy="3039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Arc 23"/>
            <p:cNvSpPr/>
            <p:nvPr/>
          </p:nvSpPr>
          <p:spPr bwMode="auto">
            <a:xfrm rot="165130">
              <a:off x="2152434" y="5368518"/>
              <a:ext cx="5130368" cy="768050"/>
            </a:xfrm>
            <a:prstGeom prst="arc">
              <a:avLst>
                <a:gd name="adj1" fmla="val 11009899"/>
                <a:gd name="adj2" fmla="val 21065070"/>
              </a:avLst>
            </a:prstGeom>
            <a:noFill/>
            <a:ln w="38100" cap="flat" cmpd="sng" algn="ctr">
              <a:solidFill>
                <a:srgbClr val="0398CC"/>
              </a:solidFill>
              <a:prstDash val="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Arc 43"/>
            <p:cNvSpPr/>
            <p:nvPr/>
          </p:nvSpPr>
          <p:spPr bwMode="auto">
            <a:xfrm>
              <a:off x="2158083" y="2739572"/>
              <a:ext cx="2018344" cy="768050"/>
            </a:xfrm>
            <a:prstGeom prst="arc">
              <a:avLst>
                <a:gd name="adj1" fmla="val 11825218"/>
                <a:gd name="adj2" fmla="val 17735031"/>
              </a:avLst>
            </a:prstGeom>
            <a:noFill/>
            <a:ln w="38100" cap="flat" cmpd="sng" algn="ctr">
              <a:solidFill>
                <a:srgbClr val="0398CC"/>
              </a:solidFill>
              <a:prstDash val="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3397945" y="2638608"/>
              <a:ext cx="576263" cy="328613"/>
              <a:chOff x="3305175" y="3486150"/>
              <a:chExt cx="576263" cy="328613"/>
            </a:xfrm>
          </p:grpSpPr>
          <p:sp>
            <p:nvSpPr>
              <p:cNvPr id="43" name="Freeform 42"/>
              <p:cNvSpPr/>
              <p:nvPr/>
            </p:nvSpPr>
            <p:spPr bwMode="auto">
              <a:xfrm>
                <a:off x="3305175" y="3486150"/>
                <a:ext cx="576263" cy="328613"/>
              </a:xfrm>
              <a:custGeom>
                <a:avLst/>
                <a:gdLst>
                  <a:gd name="connsiteX0" fmla="*/ 0 w 576263"/>
                  <a:gd name="connsiteY0" fmla="*/ 176213 h 328613"/>
                  <a:gd name="connsiteX1" fmla="*/ 85725 w 576263"/>
                  <a:gd name="connsiteY1" fmla="*/ 0 h 328613"/>
                  <a:gd name="connsiteX2" fmla="*/ 576263 w 576263"/>
                  <a:gd name="connsiteY2" fmla="*/ 138113 h 328613"/>
                  <a:gd name="connsiteX3" fmla="*/ 490538 w 576263"/>
                  <a:gd name="connsiteY3" fmla="*/ 328613 h 328613"/>
                  <a:gd name="connsiteX4" fmla="*/ 0 w 576263"/>
                  <a:gd name="connsiteY4" fmla="*/ 176213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3" h="328613">
                    <a:moveTo>
                      <a:pt x="0" y="176213"/>
                    </a:moveTo>
                    <a:lnTo>
                      <a:pt x="85725" y="0"/>
                    </a:lnTo>
                    <a:lnTo>
                      <a:pt x="576263" y="138113"/>
                    </a:lnTo>
                    <a:lnTo>
                      <a:pt x="490538" y="328613"/>
                    </a:lnTo>
                    <a:lnTo>
                      <a:pt x="0" y="176213"/>
                    </a:lnTo>
                    <a:close/>
                  </a:path>
                </a:pathLst>
              </a:custGeom>
              <a:solidFill>
                <a:schemeClr val="bg1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45" name="Straight Connector 44"/>
              <p:cNvCxnSpPr/>
              <p:nvPr/>
            </p:nvCxnSpPr>
            <p:spPr bwMode="auto">
              <a:xfrm rot="906879">
                <a:off x="3402512" y="3609740"/>
                <a:ext cx="42406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 rot="906879">
                <a:off x="3366048" y="3686658"/>
                <a:ext cx="42406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1" name="Arc 50"/>
            <p:cNvSpPr/>
            <p:nvPr/>
          </p:nvSpPr>
          <p:spPr bwMode="auto">
            <a:xfrm rot="412341">
              <a:off x="3844609" y="2789517"/>
              <a:ext cx="3037452" cy="568068"/>
            </a:xfrm>
            <a:prstGeom prst="arc">
              <a:avLst>
                <a:gd name="adj1" fmla="val 11070437"/>
                <a:gd name="adj2" fmla="val 20828326"/>
              </a:avLst>
            </a:prstGeom>
            <a:noFill/>
            <a:ln w="38100" cap="flat" cmpd="sng" algn="ctr">
              <a:solidFill>
                <a:srgbClr val="0398CC"/>
              </a:solidFill>
              <a:prstDash val="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4957494" y="2891167"/>
              <a:ext cx="1016045" cy="815479"/>
              <a:chOff x="5007793" y="3334200"/>
              <a:chExt cx="1016045" cy="815479"/>
            </a:xfrm>
          </p:grpSpPr>
          <p:sp>
            <p:nvSpPr>
              <p:cNvPr id="48" name="Oval Callout 47"/>
              <p:cNvSpPr/>
              <p:nvPr/>
            </p:nvSpPr>
            <p:spPr bwMode="auto">
              <a:xfrm>
                <a:off x="5007793" y="3334200"/>
                <a:ext cx="1016045" cy="815479"/>
              </a:xfrm>
              <a:prstGeom prst="wedgeEllipseCallout">
                <a:avLst>
                  <a:gd name="adj1" fmla="val 101974"/>
                  <a:gd name="adj2" fmla="val -16926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2857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2" name="Explosion 1 71"/>
              <p:cNvSpPr/>
              <p:nvPr/>
            </p:nvSpPr>
            <p:spPr bwMode="auto">
              <a:xfrm>
                <a:off x="5124283" y="3624467"/>
                <a:ext cx="196850" cy="220190"/>
              </a:xfrm>
              <a:prstGeom prst="irregularSeal1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53" name="Picture 2" descr="https://upload.wikimedia.org/wikipedia/commons/b/b3/Mouse_pointer_or_cursor.pn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6105" y="3726377"/>
                <a:ext cx="199141" cy="3039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" name="Rectangle 72"/>
              <p:cNvSpPr/>
              <p:nvPr/>
            </p:nvSpPr>
            <p:spPr>
              <a:xfrm>
                <a:off x="5301217" y="3546039"/>
                <a:ext cx="6222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/>
                  <a:t>Here!</a:t>
                </a:r>
              </a:p>
            </p:txBody>
          </p:sp>
        </p:grpSp>
        <p:sp>
          <p:nvSpPr>
            <p:cNvPr id="75" name="Rectangle 74"/>
            <p:cNvSpPr/>
            <p:nvPr/>
          </p:nvSpPr>
          <p:spPr>
            <a:xfrm>
              <a:off x="2624418" y="3949230"/>
              <a:ext cx="36098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Clipboard (copy and paste)</a:t>
              </a: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3750320" y="6068913"/>
              <a:ext cx="13580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/>
                <a:t>Drag and Drop</a:t>
              </a:r>
            </a:p>
          </p:txBody>
        </p:sp>
        <p:sp>
          <p:nvSpPr>
            <p:cNvPr id="89" name="Explosion 1 88"/>
            <p:cNvSpPr/>
            <p:nvPr/>
          </p:nvSpPr>
          <p:spPr bwMode="auto">
            <a:xfrm>
              <a:off x="6483856" y="5455707"/>
              <a:ext cx="196850" cy="220190"/>
            </a:xfrm>
            <a:prstGeom prst="irregularSeal1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90" name="Picture 2" descr="https://upload.wikimedia.org/wikipedia/commons/b/b3/Mouse_pointer_or_cursor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5678" y="5557617"/>
              <a:ext cx="199141" cy="303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2A6CE230-BD6D-4760-9617-03A456D3673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22356" y="5367337"/>
            <a:ext cx="1416844" cy="88106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0EDD3B-6F8D-4BFB-AE24-9FBC0F25A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9291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static1.jetpens.com/images/a/000/035/358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3732">
            <a:off x="464916" y="4431052"/>
            <a:ext cx="2837588" cy="189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3030316" cy="4920960"/>
          </a:xfrm>
        </p:spPr>
        <p:txBody>
          <a:bodyPr/>
          <a:lstStyle/>
          <a:p>
            <a:r>
              <a:rPr lang="en-US" dirty="0"/>
              <a:t>Close the notes document.</a:t>
            </a:r>
          </a:p>
          <a:p>
            <a:r>
              <a:rPr lang="en-US" dirty="0"/>
              <a:t>Make various structural changes to paragraphs:</a:t>
            </a:r>
          </a:p>
          <a:p>
            <a:pPr lvl="1"/>
            <a:r>
              <a:rPr lang="en-US" dirty="0"/>
              <a:t>Delete paragraphs</a:t>
            </a:r>
          </a:p>
          <a:p>
            <a:pPr lvl="1"/>
            <a:r>
              <a:rPr lang="en-US" dirty="0"/>
              <a:t>Rearrange paragraphs</a:t>
            </a:r>
          </a:p>
          <a:p>
            <a:pPr lvl="1"/>
            <a:r>
              <a:rPr lang="en-US" dirty="0"/>
              <a:t>Merge paragraphs</a:t>
            </a:r>
          </a:p>
          <a:p>
            <a:pPr lvl="1"/>
            <a:r>
              <a:rPr lang="en-US" dirty="0"/>
              <a:t>Add paragraphs</a:t>
            </a:r>
          </a:p>
          <a:p>
            <a:r>
              <a:rPr lang="en-US" dirty="0"/>
              <a:t>And make a few other minor changes.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Editing to Control Paragraph Structure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3943383" y="4997021"/>
            <a:ext cx="336884" cy="223821"/>
          </a:xfrm>
          <a:prstGeom prst="rect">
            <a:avLst/>
          </a:prstGeom>
          <a:solidFill>
            <a:schemeClr val="bg1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701238" y="990600"/>
            <a:ext cx="442762" cy="55626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AF75AE2-62A4-45D0-9004-5D2C847C9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356" y="5367337"/>
            <a:ext cx="1416844" cy="881063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EBF1D91-74AA-4223-9B74-F17C654A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70B1419-0BC0-4834-B8F7-D1E92E2A8F41}"/>
              </a:ext>
            </a:extLst>
          </p:cNvPr>
          <p:cNvGrpSpPr/>
          <p:nvPr/>
        </p:nvGrpSpPr>
        <p:grpSpPr>
          <a:xfrm>
            <a:off x="2860215" y="1295400"/>
            <a:ext cx="5050481" cy="5000917"/>
            <a:chOff x="377763" y="1395411"/>
            <a:chExt cx="5339844" cy="528744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3612BB6-D072-42D4-9B27-38FC10A244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688" r="22962" b="1"/>
            <a:stretch/>
          </p:blipFill>
          <p:spPr>
            <a:xfrm>
              <a:off x="1485900" y="1416517"/>
              <a:ext cx="4231707" cy="4666903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A2B7197-C857-47B0-93B7-79BA5D5DFE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78453"/>
            <a:stretch/>
          </p:blipFill>
          <p:spPr>
            <a:xfrm>
              <a:off x="3166491" y="1395411"/>
              <a:ext cx="387766" cy="127635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090221-8B85-41FD-982C-07793BC19304}"/>
                </a:ext>
              </a:extLst>
            </p:cNvPr>
            <p:cNvSpPr txBox="1"/>
            <p:nvPr/>
          </p:nvSpPr>
          <p:spPr>
            <a:xfrm>
              <a:off x="3509807" y="1895087"/>
              <a:ext cx="19240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Reduce Line Spacing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DFF40BA-A1B8-4657-9C44-FAF6DAFF397E}"/>
                </a:ext>
              </a:extLst>
            </p:cNvPr>
            <p:cNvCxnSpPr/>
            <p:nvPr/>
          </p:nvCxnSpPr>
          <p:spPr>
            <a:xfrm>
              <a:off x="2133600" y="1739900"/>
              <a:ext cx="869950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B319262-E85A-45E5-BDD7-D2EAA02D14E7}"/>
                </a:ext>
              </a:extLst>
            </p:cNvPr>
            <p:cNvSpPr txBox="1"/>
            <p:nvPr/>
          </p:nvSpPr>
          <p:spPr>
            <a:xfrm>
              <a:off x="2082800" y="1484640"/>
              <a:ext cx="110664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Fundraising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BCB8D91-A959-4E37-913A-E1B20A2A5BA4}"/>
                </a:ext>
              </a:extLst>
            </p:cNvPr>
            <p:cNvSpPr txBox="1"/>
            <p:nvPr/>
          </p:nvSpPr>
          <p:spPr>
            <a:xfrm>
              <a:off x="3778251" y="4465492"/>
              <a:ext cx="622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Delete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3526B29-5BB6-4659-937F-1E103BCF5ACF}"/>
                </a:ext>
              </a:extLst>
            </p:cNvPr>
            <p:cNvCxnSpPr>
              <a:cxnSpLocks/>
            </p:cNvCxnSpPr>
            <p:nvPr/>
          </p:nvCxnSpPr>
          <p:spPr>
            <a:xfrm>
              <a:off x="1485900" y="4660900"/>
              <a:ext cx="1435100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8D027F4-A141-48C5-8613-DC8E32626182}"/>
                </a:ext>
              </a:extLst>
            </p:cNvPr>
            <p:cNvCxnSpPr>
              <a:cxnSpLocks/>
            </p:cNvCxnSpPr>
            <p:nvPr/>
          </p:nvCxnSpPr>
          <p:spPr>
            <a:xfrm>
              <a:off x="1485900" y="5467350"/>
              <a:ext cx="717550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EB4F466-80A3-4780-8793-7B6DFBA84D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16250" y="4582494"/>
              <a:ext cx="812800" cy="78406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FBE4D44-0D53-4758-BC50-D271744AFF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3691" y="5399305"/>
              <a:ext cx="812800" cy="78406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5FDCDA8-6608-4866-9BFA-CC1C5DFE0917}"/>
                </a:ext>
              </a:extLst>
            </p:cNvPr>
            <p:cNvSpPr txBox="1"/>
            <p:nvPr/>
          </p:nvSpPr>
          <p:spPr>
            <a:xfrm>
              <a:off x="3111500" y="5268500"/>
              <a:ext cx="622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Delete</a:t>
              </a:r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82C5032B-EB2C-410B-808B-4F3E9F10AB33}"/>
                </a:ext>
              </a:extLst>
            </p:cNvPr>
            <p:cNvSpPr/>
            <p:nvPr/>
          </p:nvSpPr>
          <p:spPr>
            <a:xfrm flipH="1">
              <a:off x="945071" y="4989469"/>
              <a:ext cx="889000" cy="752679"/>
            </a:xfrm>
            <a:prstGeom prst="arc">
              <a:avLst>
                <a:gd name="adj1" fmla="val 15985744"/>
                <a:gd name="adj2" fmla="val 5705579"/>
              </a:avLst>
            </a:prstGeom>
            <a:ln w="190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247D1FE-3439-4286-BA98-D24555410E0F}"/>
                </a:ext>
              </a:extLst>
            </p:cNvPr>
            <p:cNvSpPr txBox="1"/>
            <p:nvPr/>
          </p:nvSpPr>
          <p:spPr>
            <a:xfrm>
              <a:off x="377763" y="5231744"/>
              <a:ext cx="1090168" cy="27870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Rearrange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A47579E-8EEF-4A8C-A0B7-AF24836854BB}"/>
                </a:ext>
              </a:extLst>
            </p:cNvPr>
            <p:cNvSpPr txBox="1"/>
            <p:nvPr/>
          </p:nvSpPr>
          <p:spPr>
            <a:xfrm>
              <a:off x="1021270" y="6105770"/>
              <a:ext cx="2858579" cy="57708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Also: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Change the website URL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5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a closing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6937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and Print Documents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3967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D5D90E-796E-4D6F-A326-8D0B075F3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A543D3-D7E2-4216-AFE0-BB419B348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and Print Options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CCD031-708F-4BEB-A790-CCFB6884B84E}"/>
              </a:ext>
            </a:extLst>
          </p:cNvPr>
          <p:cNvGrpSpPr/>
          <p:nvPr/>
        </p:nvGrpSpPr>
        <p:grpSpPr>
          <a:xfrm>
            <a:off x="975424" y="1204299"/>
            <a:ext cx="7235126" cy="5321695"/>
            <a:chOff x="975424" y="1204299"/>
            <a:chExt cx="7235126" cy="532169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CFCAD8E-127E-4DCD-ACD3-341C20108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5424" y="1204299"/>
              <a:ext cx="7235126" cy="4877668"/>
            </a:xfrm>
            <a:prstGeom prst="rect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4C161C2-50DB-418C-AA04-6A7515316B9D}"/>
                </a:ext>
              </a:extLst>
            </p:cNvPr>
            <p:cNvGrpSpPr/>
            <p:nvPr/>
          </p:nvGrpSpPr>
          <p:grpSpPr>
            <a:xfrm>
              <a:off x="4000500" y="1706562"/>
              <a:ext cx="4048125" cy="4819432"/>
              <a:chOff x="4000500" y="1750133"/>
              <a:chExt cx="4048125" cy="4819432"/>
            </a:xfrm>
          </p:grpSpPr>
          <p:sp>
            <p:nvSpPr>
              <p:cNvPr id="7" name="AutoShape 303">
                <a:extLst>
                  <a:ext uri="{FF2B5EF4-FFF2-40B4-BE49-F238E27FC236}">
                    <a16:creationId xmlns:a16="http://schemas.microsoft.com/office/drawing/2014/main" id="{7D771A04-40F3-4B86-87DE-7EE55FE61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208" y="3748796"/>
                <a:ext cx="239684" cy="2157160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Rounded Rectangle 143">
                <a:extLst>
                  <a:ext uri="{FF2B5EF4-FFF2-40B4-BE49-F238E27FC236}">
                    <a16:creationId xmlns:a16="http://schemas.microsoft.com/office/drawing/2014/main" id="{5313FEF4-4CCE-450A-BC36-0B047A10F03C}"/>
                  </a:ext>
                </a:extLst>
              </p:cNvPr>
              <p:cNvSpPr/>
              <p:nvPr/>
            </p:nvSpPr>
            <p:spPr>
              <a:xfrm>
                <a:off x="5753100" y="1750133"/>
                <a:ext cx="1188720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Preview pane</a:t>
                </a:r>
              </a:p>
            </p:txBody>
          </p:sp>
          <p:sp>
            <p:nvSpPr>
              <p:cNvPr id="9" name="Rounded Rectangle 143">
                <a:extLst>
                  <a:ext uri="{FF2B5EF4-FFF2-40B4-BE49-F238E27FC236}">
                    <a16:creationId xmlns:a16="http://schemas.microsoft.com/office/drawing/2014/main" id="{4AB27169-7803-40B8-9FC7-4C7825B551C5}"/>
                  </a:ext>
                </a:extLst>
              </p:cNvPr>
              <p:cNvSpPr/>
              <p:nvPr/>
            </p:nvSpPr>
            <p:spPr>
              <a:xfrm>
                <a:off x="4300251" y="4592552"/>
                <a:ext cx="1033749" cy="480219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Print options</a:t>
                </a:r>
              </a:p>
            </p:txBody>
          </p:sp>
          <p:sp>
            <p:nvSpPr>
              <p:cNvPr id="10" name="Rounded Rectangle 143">
                <a:extLst>
                  <a:ext uri="{FF2B5EF4-FFF2-40B4-BE49-F238E27FC236}">
                    <a16:creationId xmlns:a16="http://schemas.microsoft.com/office/drawing/2014/main" id="{4C137AA6-AC70-4979-83FE-0A409632012D}"/>
                  </a:ext>
                </a:extLst>
              </p:cNvPr>
              <p:cNvSpPr/>
              <p:nvPr/>
            </p:nvSpPr>
            <p:spPr>
              <a:xfrm>
                <a:off x="4000500" y="6283966"/>
                <a:ext cx="1963757" cy="274705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Navigate through pages</a:t>
                </a:r>
              </a:p>
            </p:txBody>
          </p:sp>
          <p:sp>
            <p:nvSpPr>
              <p:cNvPr id="11" name="AutoShape 303">
                <a:extLst>
                  <a:ext uri="{FF2B5EF4-FFF2-40B4-BE49-F238E27FC236}">
                    <a16:creationId xmlns:a16="http://schemas.microsoft.com/office/drawing/2014/main" id="{71E475E6-2CCA-44DE-BCE1-AA2A1B50FDA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896421" y="5837250"/>
                <a:ext cx="171917" cy="721514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Rounded Rectangle 143">
                <a:extLst>
                  <a:ext uri="{FF2B5EF4-FFF2-40B4-BE49-F238E27FC236}">
                    <a16:creationId xmlns:a16="http://schemas.microsoft.com/office/drawing/2014/main" id="{D5630DD1-6460-4DED-A2F1-046E7EDAB1A0}"/>
                  </a:ext>
                </a:extLst>
              </p:cNvPr>
              <p:cNvSpPr/>
              <p:nvPr/>
            </p:nvSpPr>
            <p:spPr>
              <a:xfrm>
                <a:off x="6768465" y="6294860"/>
                <a:ext cx="1280160" cy="274705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Zoom slider</a:t>
                </a:r>
              </a:p>
            </p:txBody>
          </p:sp>
          <p:sp>
            <p:nvSpPr>
              <p:cNvPr id="13" name="AutoShape 303">
                <a:extLst>
                  <a:ext uri="{FF2B5EF4-FFF2-40B4-BE49-F238E27FC236}">
                    <a16:creationId xmlns:a16="http://schemas.microsoft.com/office/drawing/2014/main" id="{8E7D858D-4653-43B1-A5B9-E646BFBA855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317105" y="5574302"/>
                <a:ext cx="182880" cy="1280160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6225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apers, Stack, Heap, Documents, Business, Paperwork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67" y="1524000"/>
            <a:ext cx="6096000" cy="47053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Previewing and Printing a Document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378857"/>
            <a:ext cx="8229600" cy="194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dirty="0"/>
              <a:t>Preview the printed document.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dirty="0"/>
              <a:t>Send a copy to the printer.</a:t>
            </a:r>
          </a:p>
          <a:p>
            <a:pPr marL="228600" lvl="1" indent="-228600" eaLnBrk="1" hangingPunct="1">
              <a:buClr>
                <a:srgbClr val="009DDC"/>
              </a:buClr>
              <a:buFont typeface="Wingdings" panose="05000000000000000000" pitchFamily="2" charset="2"/>
              <a:buChar char="§"/>
            </a:pPr>
            <a:endParaRPr lang="en-US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14150" y="4267200"/>
            <a:ext cx="2451633" cy="178542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5ABC3F-E972-497E-9C7E-CF398EFC7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3530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 the Word Environment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33085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some “favorite” commands to the Quick Access Toolbar.</a:t>
            </a:r>
          </a:p>
          <a:p>
            <a:r>
              <a:rPr lang="en-US" dirty="0"/>
              <a:t>Set the visual theme for the Word application.</a:t>
            </a:r>
          </a:p>
          <a:p>
            <a:r>
              <a:rPr lang="en-US" dirty="0"/>
              <a:t>Explore various other options you can configure.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Customizing the Word User Interface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90E927-DEB8-4AE3-8F51-6DB5C0F00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82B15D-21FE-412C-9588-BB7A35569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196" y="2362824"/>
            <a:ext cx="5115609" cy="414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666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52D586C-290E-4485-96DC-041153FA04AB}"/>
              </a:ext>
            </a:extLst>
          </p:cNvPr>
          <p:cNvSpPr/>
          <p:nvPr/>
        </p:nvSpPr>
        <p:spPr>
          <a:xfrm>
            <a:off x="3335792" y="1255776"/>
            <a:ext cx="2523744" cy="4992624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Word’s Place in Office</a:t>
            </a:r>
          </a:p>
        </p:txBody>
      </p:sp>
      <p:sp>
        <p:nvSpPr>
          <p:cNvPr id="5" name="Rectangle 4"/>
          <p:cNvSpPr/>
          <p:nvPr/>
        </p:nvSpPr>
        <p:spPr>
          <a:xfrm>
            <a:off x="173255" y="1555895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/>
              <a:t>Word processing</a:t>
            </a:r>
          </a:p>
          <a:p>
            <a:pPr algn="r"/>
            <a:r>
              <a:rPr lang="en-US" sz="1400" dirty="0"/>
              <a:t>The written page</a:t>
            </a:r>
          </a:p>
        </p:txBody>
      </p:sp>
      <p:sp>
        <p:nvSpPr>
          <p:cNvPr id="7" name="Rectangle 6"/>
          <p:cNvSpPr/>
          <p:nvPr/>
        </p:nvSpPr>
        <p:spPr>
          <a:xfrm>
            <a:off x="5997187" y="1555895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Spreadsheets</a:t>
            </a:r>
          </a:p>
          <a:p>
            <a:r>
              <a:rPr lang="en-US" sz="1400" dirty="0"/>
              <a:t>Columnar data and charts</a:t>
            </a:r>
          </a:p>
        </p:txBody>
      </p:sp>
      <p:sp>
        <p:nvSpPr>
          <p:cNvPr id="8" name="Rectangle 7"/>
          <p:cNvSpPr/>
          <p:nvPr/>
        </p:nvSpPr>
        <p:spPr>
          <a:xfrm>
            <a:off x="173255" y="2798056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/>
              <a:t>Email / Contacts / Calendar</a:t>
            </a:r>
          </a:p>
          <a:p>
            <a:pPr algn="r"/>
            <a:r>
              <a:rPr lang="en-US" sz="1400" dirty="0"/>
              <a:t>Scheduling and correspondence</a:t>
            </a:r>
          </a:p>
        </p:txBody>
      </p:sp>
      <p:sp>
        <p:nvSpPr>
          <p:cNvPr id="9" name="Rectangle 8"/>
          <p:cNvSpPr/>
          <p:nvPr/>
        </p:nvSpPr>
        <p:spPr>
          <a:xfrm>
            <a:off x="5997187" y="2798056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Presentations</a:t>
            </a:r>
          </a:p>
          <a:p>
            <a:r>
              <a:rPr lang="en-US" sz="1400" dirty="0"/>
              <a:t>Slides, graphics, animation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3255" y="4053159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/>
              <a:t>Access</a:t>
            </a:r>
          </a:p>
          <a:p>
            <a:pPr algn="r"/>
            <a:r>
              <a:rPr lang="en-US" sz="1400" dirty="0"/>
              <a:t>Databases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97187" y="4053159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Publishing</a:t>
            </a:r>
          </a:p>
          <a:p>
            <a:r>
              <a:rPr lang="en-US" sz="1400" dirty="0"/>
              <a:t>Graphics and layout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997186" y="5272863"/>
            <a:ext cx="2899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Information gathering</a:t>
            </a:r>
          </a:p>
          <a:p>
            <a:r>
              <a:rPr lang="en-US" sz="1400" dirty="0"/>
              <a:t>Freeform information, lists, media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5213" y="2002915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Word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15041" y="2002915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Excel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5213" y="3268557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Outlook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5041" y="3268557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PowerPoint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65213" y="4572968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Access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15041" y="4572968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Publisher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65213" y="5797051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Skype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15041" y="5797051"/>
            <a:ext cx="124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OneNote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73255" y="5272863"/>
            <a:ext cx="306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/>
              <a:t>Collaboration</a:t>
            </a:r>
          </a:p>
          <a:p>
            <a:pPr algn="r"/>
            <a:r>
              <a:rPr lang="en-US" sz="1400" dirty="0"/>
              <a:t>Messaging and screen sharing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0F4CA-7274-4F6C-8442-BB17D6420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4D6D6B-0ADB-4865-AE99-324C99A25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36" y="1184428"/>
            <a:ext cx="1083054" cy="10830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D7CFDC-5AEF-4698-9EAB-5D9642507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594" y="1196281"/>
            <a:ext cx="1078992" cy="10789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CFA87E-387C-41B0-93AF-0AA243FA7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538" y="2464308"/>
            <a:ext cx="1078992" cy="10789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9D891D3-428F-4847-8858-FBABED7AE3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9038" y="2464137"/>
            <a:ext cx="1078992" cy="10789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177C628-44C0-4833-AF86-29CC1E542F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4354" y="5025836"/>
            <a:ext cx="1078992" cy="107899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7E65AEC-1E88-4D5C-84D9-191F40160B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2814" y="5007597"/>
            <a:ext cx="1078992" cy="1078992"/>
          </a:xfrm>
          <a:prstGeom prst="rect">
            <a:avLst/>
          </a:prstGeom>
        </p:spPr>
      </p:pic>
      <p:pic>
        <p:nvPicPr>
          <p:cNvPr id="1026" name="Picture 2" descr="Microsoft Access - Wikipedia">
            <a:extLst>
              <a:ext uri="{FF2B5EF4-FFF2-40B4-BE49-F238E27FC236}">
                <a16:creationId xmlns:a16="http://schemas.microsoft.com/office/drawing/2014/main" id="{4182D866-7D6F-45A8-BDE3-0E8B274B2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872" y="4026929"/>
            <a:ext cx="535695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icrosoft Publisher - Wikipedia">
            <a:extLst>
              <a:ext uri="{FF2B5EF4-FFF2-40B4-BE49-F238E27FC236}">
                <a16:creationId xmlns:a16="http://schemas.microsoft.com/office/drawing/2014/main" id="{EAEED483-A104-479C-A193-4B2E62EE0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631" y="4070134"/>
            <a:ext cx="535695" cy="48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277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does Word compare to other word processors you’ve used?</a:t>
            </a:r>
          </a:p>
          <a:p>
            <a:r>
              <a:rPr lang="en-US" dirty="0"/>
              <a:t>How does Word’s general workflow and navigation (such as opening and saving files, editing techniques, printing, and so forth) compare to other Windows applications you’ve used?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39680"/>
              </p:ext>
            </p:extLst>
          </p:nvPr>
        </p:nvGraphicFramePr>
        <p:xfrm>
          <a:off x="423862" y="1134999"/>
          <a:ext cx="8296275" cy="3415988"/>
        </p:xfrm>
        <a:graphic>
          <a:graphicData uri="http://schemas.openxmlformats.org/drawingml/2006/table">
            <a:tbl>
              <a:tblPr/>
              <a:tblGrid>
                <a:gridCol w="4104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Desktop Application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Mobile App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Geared toward 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traditional computers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such as workstations, notebook computers, and convertibles (notebook/tablet hybrids with detachable keyboard)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200" dirty="0"/>
                        <a:t>Geared toward </a:t>
                      </a:r>
                      <a:r>
                        <a:rPr lang="en-US" sz="1200" b="1" dirty="0"/>
                        <a:t>tablets and phones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Comprehensive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feature set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Limited</a:t>
                      </a:r>
                      <a:r>
                        <a:rPr lang="en-US" sz="1200" dirty="0"/>
                        <a:t> feature set on phones and other small devices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Best suited for 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keyboard and mouse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but compatible with touchscreen interfaces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Optimized for</a:t>
                      </a:r>
                      <a:r>
                        <a:rPr lang="en-US" sz="1200" b="1" dirty="0"/>
                        <a:t> touchscreen interface</a:t>
                      </a:r>
                      <a:r>
                        <a:rPr lang="en-US" sz="1200" dirty="0"/>
                        <a:t>, but can also be used with keyboard and mouse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Office 2021 is a 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one-time purchase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Free </a:t>
                      </a:r>
                      <a:r>
                        <a:rPr lang="en-US" sz="1200" b="0" baseline="0" dirty="0"/>
                        <a:t>download </a:t>
                      </a:r>
                      <a:r>
                        <a:rPr lang="en-US" sz="1200" dirty="0"/>
                        <a:t>from the Windows Store and comes pre-installed on Windows devices (or download from the Apple App Store or Google Play Store for non-Windows devices)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Left-Right Arrow 9"/>
          <p:cNvSpPr/>
          <p:nvPr/>
        </p:nvSpPr>
        <p:spPr bwMode="auto">
          <a:xfrm>
            <a:off x="609600" y="5660024"/>
            <a:ext cx="7924800" cy="902825"/>
          </a:xfrm>
          <a:prstGeom prst="leftRightArrow">
            <a:avLst>
              <a:gd name="adj1" fmla="val 50000"/>
              <a:gd name="adj2" fmla="val 85227"/>
            </a:avLst>
          </a:prstGeom>
          <a:solidFill>
            <a:srgbClr val="7F7F7F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  <a:scene3d>
            <a:camera prst="perspectiveRelaxedModerately"/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Word – Desktop Application or Mobile App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397" y="4608900"/>
            <a:ext cx="2115403" cy="152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012721"/>
            <a:ext cx="1140694" cy="11201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5511230"/>
            <a:ext cx="320610" cy="621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3626" y="5192081"/>
            <a:ext cx="607174" cy="9408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/>
          <p:cNvGrpSpPr/>
          <p:nvPr/>
        </p:nvGrpSpPr>
        <p:grpSpPr>
          <a:xfrm>
            <a:off x="4705350" y="2188935"/>
            <a:ext cx="3751609" cy="650428"/>
            <a:chOff x="4705350" y="1201674"/>
            <a:chExt cx="3751610" cy="68440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528"/>
            <a:stretch/>
          </p:blipFill>
          <p:spPr>
            <a:xfrm>
              <a:off x="4705350" y="1201674"/>
              <a:ext cx="3751610" cy="680301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 bwMode="auto">
            <a:xfrm>
              <a:off x="4705350" y="1689426"/>
              <a:ext cx="3751610" cy="196650"/>
            </a:xfrm>
            <a:prstGeom prst="rect">
              <a:avLst/>
            </a:prstGeom>
            <a:gradFill flip="none" rotWithShape="1">
              <a:gsLst>
                <a:gs pos="0">
                  <a:srgbClr val="F2F2F2">
                    <a:alpha val="0"/>
                  </a:srgbClr>
                </a:gs>
                <a:gs pos="50000">
                  <a:srgbClr val="F2F2F2"/>
                </a:gs>
                <a:gs pos="100000">
                  <a:srgbClr val="F2F2F2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65A70A-3EE4-489E-9C7D-FD855E2EB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D8B5F0-5700-495B-BAA4-F58A3D25F9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2210122"/>
            <a:ext cx="3905251" cy="48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99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01A54-FB8C-4EEE-85F0-F5081ADD6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504222-46A5-4AB9-906E-EA0D8AF8B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Documents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712C10-D050-406A-AFDB-5AC8D8BD08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Word document</a:t>
            </a:r>
            <a:r>
              <a:rPr lang="en-US" dirty="0"/>
              <a:t>: An electronic document created by the Word application.</a:t>
            </a:r>
          </a:p>
        </p:txBody>
      </p:sp>
      <p:pic>
        <p:nvPicPr>
          <p:cNvPr id="7" name="Picture 6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29891CA2-0ACE-4DFF-9011-030871720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871" y="2273731"/>
            <a:ext cx="4374259" cy="405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63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Word Application Window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15B4F47-5141-4C72-B8C7-F320905D7A95}"/>
              </a:ext>
            </a:extLst>
          </p:cNvPr>
          <p:cNvGrpSpPr/>
          <p:nvPr/>
        </p:nvGrpSpPr>
        <p:grpSpPr>
          <a:xfrm>
            <a:off x="786723" y="1704752"/>
            <a:ext cx="7515589" cy="4660456"/>
            <a:chOff x="676564" y="1723636"/>
            <a:chExt cx="7515589" cy="46604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887245" y="2190918"/>
              <a:ext cx="6021928" cy="3737748"/>
            </a:xfrm>
            <a:prstGeom prst="rect">
              <a:avLst/>
            </a:prstGeom>
          </p:spPr>
        </p:pic>
        <p:sp>
          <p:nvSpPr>
            <p:cNvPr id="10" name="Line 205"/>
            <p:cNvSpPr>
              <a:spLocks noChangeShapeType="1"/>
            </p:cNvSpPr>
            <p:nvPr/>
          </p:nvSpPr>
          <p:spPr bwMode="auto">
            <a:xfrm>
              <a:off x="5719132" y="3600285"/>
              <a:ext cx="16111" cy="21335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Line 113"/>
            <p:cNvSpPr>
              <a:spLocks noChangeShapeType="1"/>
            </p:cNvSpPr>
            <p:nvPr/>
          </p:nvSpPr>
          <p:spPr bwMode="auto">
            <a:xfrm rot="10800000" flipH="1">
              <a:off x="5996456" y="3600284"/>
              <a:ext cx="8546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886324" y="3447884"/>
              <a:ext cx="1476375" cy="2746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Scroll bars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141653" y="3449694"/>
              <a:ext cx="1476375" cy="2746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Ribbon</a:t>
              </a:r>
            </a:p>
          </p:txBody>
        </p:sp>
        <p:sp>
          <p:nvSpPr>
            <p:cNvPr id="14" name="Line 167"/>
            <p:cNvSpPr>
              <a:spLocks noChangeShapeType="1"/>
            </p:cNvSpPr>
            <p:nvPr/>
          </p:nvSpPr>
          <p:spPr bwMode="auto">
            <a:xfrm rot="5400000" flipH="1">
              <a:off x="1328344" y="5567279"/>
              <a:ext cx="51396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59079" y="5196797"/>
              <a:ext cx="1323974" cy="30017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Status bar</a:t>
              </a:r>
            </a:p>
          </p:txBody>
        </p:sp>
        <p:sp>
          <p:nvSpPr>
            <p:cNvPr id="16" name="AutoShape 29"/>
            <p:cNvSpPr>
              <a:spLocks/>
            </p:cNvSpPr>
            <p:nvPr/>
          </p:nvSpPr>
          <p:spPr bwMode="auto">
            <a:xfrm rot="16200000" flipH="1">
              <a:off x="3747453" y="308894"/>
              <a:ext cx="300174" cy="5972175"/>
            </a:xfrm>
            <a:prstGeom prst="rightBrace">
              <a:avLst>
                <a:gd name="adj1" fmla="val 8688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7201553" y="4216972"/>
              <a:ext cx="990600" cy="457200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Document area</a:t>
              </a:r>
            </a:p>
          </p:txBody>
        </p:sp>
        <p:sp>
          <p:nvSpPr>
            <p:cNvPr id="22" name="AutoShape 29"/>
            <p:cNvSpPr>
              <a:spLocks/>
            </p:cNvSpPr>
            <p:nvPr/>
          </p:nvSpPr>
          <p:spPr bwMode="auto">
            <a:xfrm rot="10800000" flipH="1">
              <a:off x="6890716" y="3247634"/>
              <a:ext cx="292379" cy="2398529"/>
            </a:xfrm>
            <a:prstGeom prst="rightBrace">
              <a:avLst>
                <a:gd name="adj1" fmla="val 8688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139E8B5-083C-48A2-9597-0DC48307F9BC}"/>
                </a:ext>
              </a:extLst>
            </p:cNvPr>
            <p:cNvCxnSpPr/>
            <p:nvPr/>
          </p:nvCxnSpPr>
          <p:spPr>
            <a:xfrm>
              <a:off x="1383081" y="1795127"/>
              <a:ext cx="0" cy="381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0BACB99-33FE-47F0-A561-7FE93AFB6FFF}"/>
                </a:ext>
              </a:extLst>
            </p:cNvPr>
            <p:cNvCxnSpPr/>
            <p:nvPr/>
          </p:nvCxnSpPr>
          <p:spPr>
            <a:xfrm>
              <a:off x="3171888" y="1816953"/>
              <a:ext cx="0" cy="381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5"/>
            <p:cNvSpPr/>
            <p:nvPr/>
          </p:nvSpPr>
          <p:spPr>
            <a:xfrm>
              <a:off x="676564" y="1728452"/>
              <a:ext cx="1653239" cy="265113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Quick Access Toolbar</a:t>
              </a:r>
            </a:p>
          </p:txBody>
        </p:sp>
        <p:sp>
          <p:nvSpPr>
            <p:cNvPr id="8" name="Rounded Rectangle 87"/>
            <p:cNvSpPr/>
            <p:nvPr/>
          </p:nvSpPr>
          <p:spPr>
            <a:xfrm>
              <a:off x="2619633" y="1723636"/>
              <a:ext cx="1095375" cy="265113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Title bar</a:t>
              </a:r>
            </a:p>
          </p:txBody>
        </p:sp>
        <p:sp>
          <p:nvSpPr>
            <p:cNvPr id="23" name="AutoShape 303">
              <a:extLst>
                <a:ext uri="{FF2B5EF4-FFF2-40B4-BE49-F238E27FC236}">
                  <a16:creationId xmlns:a16="http://schemas.microsoft.com/office/drawing/2014/main" id="{3CB8A8B4-F89A-4222-A0D1-053D298859AA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219036" y="5480203"/>
              <a:ext cx="131236" cy="107049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16">
              <a:extLst>
                <a:ext uri="{FF2B5EF4-FFF2-40B4-BE49-F238E27FC236}">
                  <a16:creationId xmlns:a16="http://schemas.microsoft.com/office/drawing/2014/main" id="{1A32B79D-10D3-412C-8EF5-15EAA47B5B97}"/>
                </a:ext>
              </a:extLst>
            </p:cNvPr>
            <p:cNvSpPr/>
            <p:nvPr/>
          </p:nvSpPr>
          <p:spPr>
            <a:xfrm>
              <a:off x="5848795" y="6109772"/>
              <a:ext cx="914400" cy="274320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Zoom bar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A788C3-03E6-482F-A469-44B99A22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821E17-79B0-4960-981C-ACAFDF6AABF9}"/>
              </a:ext>
            </a:extLst>
          </p:cNvPr>
          <p:cNvCxnSpPr/>
          <p:nvPr/>
        </p:nvCxnSpPr>
        <p:spPr>
          <a:xfrm>
            <a:off x="4728187" y="1776243"/>
            <a:ext cx="0" cy="38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87">
            <a:extLst>
              <a:ext uri="{FF2B5EF4-FFF2-40B4-BE49-F238E27FC236}">
                <a16:creationId xmlns:a16="http://schemas.microsoft.com/office/drawing/2014/main" id="{54F70468-9B30-4634-A66E-4D21131FD41A}"/>
              </a:ext>
            </a:extLst>
          </p:cNvPr>
          <p:cNvSpPr/>
          <p:nvPr/>
        </p:nvSpPr>
        <p:spPr>
          <a:xfrm>
            <a:off x="4224201" y="1709568"/>
            <a:ext cx="1000808" cy="265113"/>
          </a:xfrm>
          <a:prstGeom prst="roundRect">
            <a:avLst/>
          </a:prstGeom>
          <a:gradFill flip="none" rotWithShape="0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tx1"/>
                </a:solidFill>
              </a:rPr>
              <a:t>Search</a:t>
            </a:r>
          </a:p>
        </p:txBody>
      </p:sp>
    </p:spTree>
    <p:extLst>
      <p:ext uri="{BB962C8B-B14F-4D97-AF65-F5344CB8AC3E}">
        <p14:creationId xmlns:p14="http://schemas.microsoft.com/office/powerpoint/2010/main" val="1363315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Ribbon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C78A6E-0A33-4583-85AA-45E058AD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A6681D3-6C6C-41AC-90C8-DF43B0833A64}"/>
              </a:ext>
            </a:extLst>
          </p:cNvPr>
          <p:cNvGrpSpPr/>
          <p:nvPr/>
        </p:nvGrpSpPr>
        <p:grpSpPr>
          <a:xfrm>
            <a:off x="761999" y="2372422"/>
            <a:ext cx="7627421" cy="1948444"/>
            <a:chOff x="761999" y="2372422"/>
            <a:chExt cx="7627421" cy="1948444"/>
          </a:xfrm>
        </p:grpSpPr>
        <p:sp>
          <p:nvSpPr>
            <p:cNvPr id="33" name="Line 139"/>
            <p:cNvSpPr>
              <a:spLocks noChangeShapeType="1"/>
            </p:cNvSpPr>
            <p:nvPr/>
          </p:nvSpPr>
          <p:spPr bwMode="auto">
            <a:xfrm rot="16200000">
              <a:off x="6934577" y="2779957"/>
              <a:ext cx="30121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761999" y="3986251"/>
              <a:ext cx="6323185" cy="33461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Command groups</a:t>
              </a:r>
            </a:p>
          </p:txBody>
        </p:sp>
        <p:sp>
          <p:nvSpPr>
            <p:cNvPr id="16" name="AutoShape 302"/>
            <p:cNvSpPr>
              <a:spLocks/>
            </p:cNvSpPr>
            <p:nvPr/>
          </p:nvSpPr>
          <p:spPr bwMode="auto">
            <a:xfrm rot="5400000">
              <a:off x="5546591" y="3004833"/>
              <a:ext cx="181680" cy="1722120"/>
            </a:xfrm>
            <a:prstGeom prst="rightBrace">
              <a:avLst>
                <a:gd name="adj1" fmla="val 6622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7" name="AutoShape 302"/>
            <p:cNvSpPr>
              <a:spLocks/>
            </p:cNvSpPr>
            <p:nvPr/>
          </p:nvSpPr>
          <p:spPr bwMode="auto">
            <a:xfrm rot="5400000">
              <a:off x="6700395" y="3571941"/>
              <a:ext cx="182887" cy="586693"/>
            </a:xfrm>
            <a:prstGeom prst="rightBrace">
              <a:avLst>
                <a:gd name="adj1" fmla="val 6622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" name="AutoShape 302"/>
            <p:cNvSpPr>
              <a:spLocks/>
            </p:cNvSpPr>
            <p:nvPr/>
          </p:nvSpPr>
          <p:spPr bwMode="auto">
            <a:xfrm rot="5400000">
              <a:off x="3896048" y="3087144"/>
              <a:ext cx="199992" cy="1560650"/>
            </a:xfrm>
            <a:prstGeom prst="rightBrace">
              <a:avLst>
                <a:gd name="adj1" fmla="val 6622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9" name="AutoShape 302"/>
            <p:cNvSpPr>
              <a:spLocks/>
            </p:cNvSpPr>
            <p:nvPr/>
          </p:nvSpPr>
          <p:spPr bwMode="auto">
            <a:xfrm rot="5400000">
              <a:off x="2157029" y="2898040"/>
              <a:ext cx="182884" cy="1934494"/>
            </a:xfrm>
            <a:prstGeom prst="rightBrace">
              <a:avLst>
                <a:gd name="adj1" fmla="val 6622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1" name="AutoShape 302"/>
            <p:cNvSpPr>
              <a:spLocks/>
            </p:cNvSpPr>
            <p:nvPr/>
          </p:nvSpPr>
          <p:spPr bwMode="auto">
            <a:xfrm rot="5400000">
              <a:off x="937369" y="3623608"/>
              <a:ext cx="182884" cy="504825"/>
            </a:xfrm>
            <a:prstGeom prst="rightBrace">
              <a:avLst>
                <a:gd name="adj1" fmla="val 6622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4" name="AutoShape 302"/>
            <p:cNvSpPr>
              <a:spLocks/>
            </p:cNvSpPr>
            <p:nvPr/>
          </p:nvSpPr>
          <p:spPr bwMode="auto">
            <a:xfrm rot="5400000" flipH="1">
              <a:off x="883648" y="2669917"/>
              <a:ext cx="169600" cy="260499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" name="AutoShape 302"/>
            <p:cNvSpPr>
              <a:spLocks/>
            </p:cNvSpPr>
            <p:nvPr/>
          </p:nvSpPr>
          <p:spPr bwMode="auto">
            <a:xfrm rot="5400000" flipH="1">
              <a:off x="1252935" y="2557419"/>
              <a:ext cx="178656" cy="475257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3" name="AutoShape 302"/>
            <p:cNvSpPr>
              <a:spLocks/>
            </p:cNvSpPr>
            <p:nvPr/>
          </p:nvSpPr>
          <p:spPr bwMode="auto">
            <a:xfrm rot="5400000" flipH="1">
              <a:off x="1697396" y="2592260"/>
              <a:ext cx="152097" cy="380685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6750192" y="2433080"/>
              <a:ext cx="622158" cy="3000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Share</a:t>
              </a:r>
            </a:p>
          </p:txBody>
        </p: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62000" y="2922655"/>
              <a:ext cx="6517489" cy="83744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37" name="AutoShape 302">
              <a:extLst>
                <a:ext uri="{FF2B5EF4-FFF2-40B4-BE49-F238E27FC236}">
                  <a16:creationId xmlns:a16="http://schemas.microsoft.com/office/drawing/2014/main" id="{1813CFD5-D8C7-458E-B769-355EC14790C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323492" y="2634207"/>
              <a:ext cx="173793" cy="307964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4" name="Line 139"/>
            <p:cNvSpPr>
              <a:spLocks noChangeShapeType="1"/>
            </p:cNvSpPr>
            <p:nvPr/>
          </p:nvSpPr>
          <p:spPr bwMode="auto">
            <a:xfrm rot="10800000" flipH="1" flipV="1">
              <a:off x="7277100" y="3732237"/>
              <a:ext cx="4011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7477688" y="3547728"/>
              <a:ext cx="911732" cy="29260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Hide / Pin</a:t>
              </a:r>
            </a:p>
          </p:txBody>
        </p:sp>
        <p:sp>
          <p:nvSpPr>
            <p:cNvPr id="30" name="AutoShape 302">
              <a:extLst>
                <a:ext uri="{FF2B5EF4-FFF2-40B4-BE49-F238E27FC236}">
                  <a16:creationId xmlns:a16="http://schemas.microsoft.com/office/drawing/2014/main" id="{45283776-2A04-4E16-8F01-CCC009579DD1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100829" y="2570369"/>
              <a:ext cx="157611" cy="431697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1" name="AutoShape 302">
              <a:extLst>
                <a:ext uri="{FF2B5EF4-FFF2-40B4-BE49-F238E27FC236}">
                  <a16:creationId xmlns:a16="http://schemas.microsoft.com/office/drawing/2014/main" id="{91817D08-59E3-4544-B9B7-608CA091460E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507774" y="2590260"/>
              <a:ext cx="178657" cy="403238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8" name="AutoShape 302">
              <a:extLst>
                <a:ext uri="{FF2B5EF4-FFF2-40B4-BE49-F238E27FC236}">
                  <a16:creationId xmlns:a16="http://schemas.microsoft.com/office/drawing/2014/main" id="{5680E5F0-5A6F-4B34-BD24-39246965DD2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949337" y="2547336"/>
              <a:ext cx="165624" cy="457006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9" name="AutoShape 302">
              <a:extLst>
                <a:ext uri="{FF2B5EF4-FFF2-40B4-BE49-F238E27FC236}">
                  <a16:creationId xmlns:a16="http://schemas.microsoft.com/office/drawing/2014/main" id="{B302673F-E19D-4203-924E-E902EA9424DE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3523389" y="2427605"/>
              <a:ext cx="174680" cy="700155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0" name="AutoShape 302">
              <a:extLst>
                <a:ext uri="{FF2B5EF4-FFF2-40B4-BE49-F238E27FC236}">
                  <a16:creationId xmlns:a16="http://schemas.microsoft.com/office/drawing/2014/main" id="{69E0DA22-76F9-4F7A-89C4-B135A23C3E8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109994" y="2552281"/>
              <a:ext cx="169376" cy="456107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1" name="AutoShape 302">
              <a:extLst>
                <a:ext uri="{FF2B5EF4-FFF2-40B4-BE49-F238E27FC236}">
                  <a16:creationId xmlns:a16="http://schemas.microsoft.com/office/drawing/2014/main" id="{FEAD7A8A-067A-4A08-8C23-99B8DD1962D2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564412" y="2553319"/>
              <a:ext cx="186217" cy="469559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2" name="AutoShape 302">
              <a:extLst>
                <a:ext uri="{FF2B5EF4-FFF2-40B4-BE49-F238E27FC236}">
                  <a16:creationId xmlns:a16="http://schemas.microsoft.com/office/drawing/2014/main" id="{7B5BF564-76A3-4C81-A4FD-A4D0956969B8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987457" y="2612256"/>
              <a:ext cx="173794" cy="364105"/>
            </a:xfrm>
            <a:prstGeom prst="rightBrace">
              <a:avLst>
                <a:gd name="adj1" fmla="val 3839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823650" y="2372422"/>
              <a:ext cx="4967550" cy="2825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300" b="1" dirty="0">
                  <a:solidFill>
                    <a:schemeClr val="bg1"/>
                  </a:solidFill>
                </a:rPr>
                <a:t>Tabs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1379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01C073-FC2F-4E72-ACA2-D92A422F3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5F417E6-5592-47FD-B861-3D4CC544A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Views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0CB5FB-5BF9-4616-81F1-7FC0BF8DFD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Document view</a:t>
            </a:r>
            <a:r>
              <a:rPr lang="en-US" dirty="0"/>
              <a:t>: A particular layout in which to view your document.</a:t>
            </a:r>
          </a:p>
        </p:txBody>
      </p:sp>
      <p:graphicFrame>
        <p:nvGraphicFramePr>
          <p:cNvPr id="9" name="Group 23">
            <a:extLst>
              <a:ext uri="{FF2B5EF4-FFF2-40B4-BE49-F238E27FC236}">
                <a16:creationId xmlns:a16="http://schemas.microsoft.com/office/drawing/2014/main" id="{90F7465F-397C-41E2-B68F-CCC488C3D9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435128"/>
              </p:ext>
            </p:extLst>
          </p:nvPr>
        </p:nvGraphicFramePr>
        <p:xfrm>
          <a:off x="609600" y="2226046"/>
          <a:ext cx="7883767" cy="4157472"/>
        </p:xfrm>
        <a:graphic>
          <a:graphicData uri="http://schemas.openxmlformats.org/drawingml/2006/table">
            <a:tbl>
              <a:tblPr/>
              <a:tblGrid>
                <a:gridCol w="1296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037">
                  <a:extLst>
                    <a:ext uri="{9D8B030D-6E8A-4147-A177-3AD203B41FA5}">
                      <a16:colId xmlns:a16="http://schemas.microsoft.com/office/drawing/2014/main" val="3334846997"/>
                    </a:ext>
                  </a:extLst>
                </a:gridCol>
                <a:gridCol w="5291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View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Button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70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Read Mode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Shows the document in read-only, full-screen mode in which the document is scrolled side to side instead of up and down.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Print Layout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Shows the document as it will appear when printed.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Web Layout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Shows the document as it would appear in a web browser.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Outline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the document data in a hierarchical mode, enabling you to insert and arrange topics and subtopics.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05234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Draft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the document without certain elements, such as graphics, or headers and footers.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68258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E6C6B808-FBB8-4442-B114-9110E3420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680" y="2843899"/>
            <a:ext cx="419874" cy="6847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48C04B-9A13-4538-9626-1B18DA436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964" y="4605546"/>
            <a:ext cx="396685" cy="6782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9BF685-FDB1-4FE5-8938-00D2737C7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432" y="5487911"/>
            <a:ext cx="661747" cy="2363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DECF3A7-9585-4BE8-B3D5-66049DBA6B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4339" y="5991182"/>
            <a:ext cx="533931" cy="2402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B49EA45-F220-49D4-A18A-AF1741207A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6515" y="3779160"/>
            <a:ext cx="391989" cy="67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153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01C073-FC2F-4E72-ACA2-D92A422F3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5F417E6-5592-47FD-B861-3D4CC544A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Immersive Reader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0CB5FB-5BF9-4616-81F1-7FC0BF8DFD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Immersive Reader</a:t>
            </a:r>
            <a:r>
              <a:rPr lang="en-US" dirty="0"/>
              <a:t>: A tool available in Word 2021 that facilitates reading of the contents in a document for people with visual disabilities.</a:t>
            </a:r>
          </a:p>
        </p:txBody>
      </p:sp>
      <p:graphicFrame>
        <p:nvGraphicFramePr>
          <p:cNvPr id="9" name="Group 23">
            <a:extLst>
              <a:ext uri="{FF2B5EF4-FFF2-40B4-BE49-F238E27FC236}">
                <a16:creationId xmlns:a16="http://schemas.microsoft.com/office/drawing/2014/main" id="{90F7465F-397C-41E2-B68F-CCC488C3D9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995763"/>
              </p:ext>
            </p:extLst>
          </p:nvPr>
        </p:nvGraphicFramePr>
        <p:xfrm>
          <a:off x="609600" y="2086027"/>
          <a:ext cx="7877098" cy="4456224"/>
        </p:xfrm>
        <a:graphic>
          <a:graphicData uri="http://schemas.openxmlformats.org/drawingml/2006/table">
            <a:tbl>
              <a:tblPr/>
              <a:tblGrid>
                <a:gridCol w="1289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037">
                  <a:extLst>
                    <a:ext uri="{9D8B030D-6E8A-4147-A177-3AD203B41FA5}">
                      <a16:colId xmlns:a16="http://schemas.microsoft.com/office/drawing/2014/main" val="3334846997"/>
                    </a:ext>
                  </a:extLst>
                </a:gridCol>
                <a:gridCol w="5291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93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Button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Functionality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3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Column Width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Changes the length of lines into narrow, moderate, or wide to provide focus and better comprehension.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40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Page Color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Changes the background color of the page making it easy to read the  text, with less eye strain.﻿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680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Line Focus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Removes distractions enabling readers to move through a document line by line. The focus can be adjusted to display one, three, or five lines in view at a time.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88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Text Spacing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Increases the amount of space between the successive letters, words, and lines.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052340"/>
                  </a:ext>
                </a:extLst>
              </a:tr>
              <a:tr h="5469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Syllables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breaks between syllables, thereby improving word recognition and pronunciation.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682583"/>
                  </a:ext>
                </a:extLst>
              </a:tr>
              <a:tr h="4734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Read Aloud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Narrates the text in the document as each word is highlighted.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206318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4C711767-FA1C-4924-9E88-D8F9E519363C}"/>
              </a:ext>
            </a:extLst>
          </p:cNvPr>
          <p:cNvGrpSpPr/>
          <p:nvPr/>
        </p:nvGrpSpPr>
        <p:grpSpPr>
          <a:xfrm>
            <a:off x="2286732" y="2507805"/>
            <a:ext cx="395288" cy="4034446"/>
            <a:chOff x="2286732" y="2507805"/>
            <a:chExt cx="395288" cy="403444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A280BA1-B45D-4F7C-95FD-8E774FC95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0287" y="2507805"/>
              <a:ext cx="349861" cy="47254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DECD8C1-8AA5-4DA2-A34D-8BAACBE2E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6115" y="3263788"/>
              <a:ext cx="349862" cy="53711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87E9946-A634-4A87-93D4-B7CD641FE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6115" y="4102917"/>
              <a:ext cx="349861" cy="52965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42BFE21-7FE7-457D-AC19-EB000FBDE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6115" y="4894996"/>
              <a:ext cx="349863" cy="5371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08B63AE-A04A-4BEE-91C7-4FF9A67AC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86732" y="5593314"/>
              <a:ext cx="395288" cy="36195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E265634-D422-4501-9493-D3B58E66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37704" y="6014682"/>
              <a:ext cx="312444" cy="5275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9556844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76BD36C8-305F-4882-A7F2-4FEC1771BF9B}" vid="{8C8C92D2-93BC-4A65-94B1-661E8020A02F}"/>
    </a:ext>
  </a:extLst>
</a:theme>
</file>

<file path=ppt/theme/theme2.xml><?xml version="1.0" encoding="utf-8"?>
<a:theme xmlns:a="http://schemas.openxmlformats.org/drawingml/2006/main" name="1_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6BEC0BD8-CBC1-4359-9843-D396D766E33C}" vid="{38EE8EC0-0988-43AE-A844-D998A68DC4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LO_Visuals_Template_3_3</Template>
  <TotalTime>1183</TotalTime>
  <Words>1357</Words>
  <Application>Microsoft Office PowerPoint</Application>
  <PresentationFormat>On-screen Show (4:3)</PresentationFormat>
  <Paragraphs>281</Paragraphs>
  <Slides>30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Myriad Pro</vt:lpstr>
      <vt:lpstr>Wingdings</vt:lpstr>
      <vt:lpstr>LO Choice</vt:lpstr>
      <vt:lpstr>1_LO Choice</vt:lpstr>
      <vt:lpstr>Getting Started with Word 2021</vt:lpstr>
      <vt:lpstr>Navigate in Microsoft Word</vt:lpstr>
      <vt:lpstr>Word’s Place in Office</vt:lpstr>
      <vt:lpstr>Word – Desktop Application or Mobile App</vt:lpstr>
      <vt:lpstr>Word Documents</vt:lpstr>
      <vt:lpstr>The Word Application Window</vt:lpstr>
      <vt:lpstr>The Ribbon</vt:lpstr>
      <vt:lpstr>Document Views</vt:lpstr>
      <vt:lpstr>Immersive Reader</vt:lpstr>
      <vt:lpstr>The Help Pane</vt:lpstr>
      <vt:lpstr>The Navigation Pane</vt:lpstr>
      <vt:lpstr>Activity: Navigating within a Word Document</vt:lpstr>
      <vt:lpstr>Create and Save Word Documents</vt:lpstr>
      <vt:lpstr>Activity: Creating and Saving a New Document</vt:lpstr>
      <vt:lpstr>Activity: Saving a Document to a Different File</vt:lpstr>
      <vt:lpstr>Activity: Saving Revisions in the Current File</vt:lpstr>
      <vt:lpstr>Manage Your Workspace</vt:lpstr>
      <vt:lpstr>Window Views</vt:lpstr>
      <vt:lpstr>Activity: Managing the Workspace</vt:lpstr>
      <vt:lpstr>Edit Documents</vt:lpstr>
      <vt:lpstr>Text Selection Techniques</vt:lpstr>
      <vt:lpstr>Activity: Selecting Text</vt:lpstr>
      <vt:lpstr>Activity: Copying and Moving Text</vt:lpstr>
      <vt:lpstr>Activity: Editing to Control Paragraph Structure</vt:lpstr>
      <vt:lpstr>Preview and Print Documents</vt:lpstr>
      <vt:lpstr>Preview and Print Options</vt:lpstr>
      <vt:lpstr>Activity: Previewing and Printing a Document</vt:lpstr>
      <vt:lpstr>Customize the Word Environment</vt:lpstr>
      <vt:lpstr>Activity: Customizing the Word User Interface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Callouts / Arrows &amp; Table</dc:title>
  <dc:creator>Laurie Perry</dc:creator>
  <cp:lastModifiedBy>Michelle Farney</cp:lastModifiedBy>
  <cp:revision>79</cp:revision>
  <dcterms:created xsi:type="dcterms:W3CDTF">2018-09-13T15:23:14Z</dcterms:created>
  <dcterms:modified xsi:type="dcterms:W3CDTF">2021-09-30T13:36:58Z</dcterms:modified>
</cp:coreProperties>
</file>